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4" r:id="rId1"/>
  </p:sldMasterIdLst>
  <p:notesMasterIdLst>
    <p:notesMasterId r:id="rId75"/>
  </p:notesMasterIdLst>
  <p:handoutMasterIdLst>
    <p:handoutMasterId r:id="rId76"/>
  </p:handoutMasterIdLst>
  <p:sldIdLst>
    <p:sldId id="256" r:id="rId2"/>
    <p:sldId id="261" r:id="rId3"/>
    <p:sldId id="263" r:id="rId4"/>
    <p:sldId id="265" r:id="rId5"/>
    <p:sldId id="262" r:id="rId6"/>
    <p:sldId id="268" r:id="rId7"/>
    <p:sldId id="269" r:id="rId8"/>
    <p:sldId id="270" r:id="rId9"/>
    <p:sldId id="361" r:id="rId10"/>
    <p:sldId id="362" r:id="rId11"/>
    <p:sldId id="271" r:id="rId12"/>
    <p:sldId id="272" r:id="rId13"/>
    <p:sldId id="274" r:id="rId14"/>
    <p:sldId id="264" r:id="rId15"/>
    <p:sldId id="275" r:id="rId16"/>
    <p:sldId id="276" r:id="rId17"/>
    <p:sldId id="280" r:id="rId18"/>
    <p:sldId id="281" r:id="rId19"/>
    <p:sldId id="282" r:id="rId20"/>
    <p:sldId id="283" r:id="rId21"/>
    <p:sldId id="284" r:id="rId22"/>
    <p:sldId id="285" r:id="rId23"/>
    <p:sldId id="277" r:id="rId24"/>
    <p:sldId id="286" r:id="rId25"/>
    <p:sldId id="287" r:id="rId26"/>
    <p:sldId id="288" r:id="rId27"/>
    <p:sldId id="289" r:id="rId28"/>
    <p:sldId id="290" r:id="rId29"/>
    <p:sldId id="303" r:id="rId30"/>
    <p:sldId id="304" r:id="rId31"/>
    <p:sldId id="291" r:id="rId32"/>
    <p:sldId id="305" r:id="rId33"/>
    <p:sldId id="295" r:id="rId34"/>
    <p:sldId id="306" r:id="rId35"/>
    <p:sldId id="307" r:id="rId36"/>
    <p:sldId id="308" r:id="rId37"/>
    <p:sldId id="301" r:id="rId38"/>
    <p:sldId id="309" r:id="rId39"/>
    <p:sldId id="310" r:id="rId40"/>
    <p:sldId id="311" r:id="rId41"/>
    <p:sldId id="312" r:id="rId42"/>
    <p:sldId id="313" r:id="rId43"/>
    <p:sldId id="326" r:id="rId44"/>
    <p:sldId id="327" r:id="rId45"/>
    <p:sldId id="315" r:id="rId46"/>
    <p:sldId id="328" r:id="rId47"/>
    <p:sldId id="329" r:id="rId48"/>
    <p:sldId id="330" r:id="rId49"/>
    <p:sldId id="331" r:id="rId50"/>
    <p:sldId id="332" r:id="rId51"/>
    <p:sldId id="318" r:id="rId52"/>
    <p:sldId id="319" r:id="rId53"/>
    <p:sldId id="324" r:id="rId54"/>
    <p:sldId id="333" r:id="rId55"/>
    <p:sldId id="334" r:id="rId56"/>
    <p:sldId id="335" r:id="rId57"/>
    <p:sldId id="336" r:id="rId58"/>
    <p:sldId id="337" r:id="rId59"/>
    <p:sldId id="350" r:id="rId60"/>
    <p:sldId id="351" r:id="rId61"/>
    <p:sldId id="352" r:id="rId62"/>
    <p:sldId id="339" r:id="rId63"/>
    <p:sldId id="353" r:id="rId64"/>
    <p:sldId id="354" r:id="rId65"/>
    <p:sldId id="355" r:id="rId66"/>
    <p:sldId id="356" r:id="rId67"/>
    <p:sldId id="342" r:id="rId68"/>
    <p:sldId id="357" r:id="rId69"/>
    <p:sldId id="358" r:id="rId70"/>
    <p:sldId id="359" r:id="rId71"/>
    <p:sldId id="360" r:id="rId72"/>
    <p:sldId id="348" r:id="rId73"/>
    <p:sldId id="349" r:id="rId74"/>
  </p:sldIdLst>
  <p:sldSz cx="12192000" cy="6858000"/>
  <p:notesSz cx="6858000" cy="9144000"/>
  <p:defaultTextStyle>
    <a:defPPr rtl="0">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83707" autoAdjust="0"/>
  </p:normalViewPr>
  <p:slideViewPr>
    <p:cSldViewPr snapToGrid="0">
      <p:cViewPr>
        <p:scale>
          <a:sx n="70" d="100"/>
          <a:sy n="70" d="100"/>
        </p:scale>
        <p:origin x="-496" y="0"/>
      </p:cViewPr>
      <p:guideLst>
        <p:guide orient="horz" pos="2160"/>
        <p:guide pos="3840"/>
      </p:guideLst>
    </p:cSldViewPr>
  </p:slideViewPr>
  <p:notesTextViewPr>
    <p:cViewPr>
      <p:scale>
        <a:sx n="1" d="1"/>
        <a:sy n="1" d="1"/>
      </p:scale>
      <p:origin x="0" y="0"/>
    </p:cViewPr>
  </p:notesTextViewPr>
  <p:notesViewPr>
    <p:cSldViewPr snapToGrid="0">
      <p:cViewPr varScale="1">
        <p:scale>
          <a:sx n="99" d="100"/>
          <a:sy n="99" d="100"/>
        </p:scale>
        <p:origin x="3570" y="72"/>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1363D635-2378-4D50-90FB-C250DED80A32}" type="datetime1">
              <a:rPr lang="zh-CN" altLang="en-US" smtClean="0">
                <a:latin typeface="Microsoft YaHei UI" panose="020B0503020204020204" pitchFamily="34" charset="-122"/>
                <a:ea typeface="Microsoft YaHei UI" panose="020B0503020204020204" pitchFamily="34" charset="-122"/>
              </a:rPr>
              <a:t>2021/12/28</a:t>
            </a:fld>
            <a:endParaRPr lang="zh-CN" altLang="en-US" dirty="0">
              <a:latin typeface="Microsoft YaHei UI" panose="020B0503020204020204" pitchFamily="34" charset="-122"/>
              <a:ea typeface="Microsoft YaHei UI"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1C4B79F2-7C6A-497B-9A4A-8ACE18746CB2}" type="slidenum">
              <a:rPr lang="en-US" altLang="zh-CN" smtClean="0">
                <a:latin typeface="Microsoft YaHei UI" panose="020B0503020204020204" pitchFamily="34" charset="-122"/>
                <a:ea typeface="Microsoft YaHei UI" panose="020B0503020204020204" pitchFamily="34" charset="-122"/>
              </a:rPr>
              <a:t>‹#›</a:t>
            </a:fld>
            <a:endParaRPr lang="zh-CN" altLang="en-US"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26363425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E70E86DD-15E7-483C-8127-97C7DC28D095}" type="datetime1">
              <a:rPr lang="zh-CN" altLang="en-US" smtClean="0"/>
              <a:pPr/>
              <a:t>2021/12/28</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zh-CN" alt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altLang="en-US" noProof="0" dirty="0"/>
              <a:t>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B262A795-6F94-4A96-B820-B9038480D048}" type="slidenum">
              <a:rPr lang="en-US" altLang="zh-CN" smtClean="0"/>
              <a:pPr/>
              <a:t>‹#›</a:t>
            </a:fld>
            <a:endParaRPr lang="zh-CN" altLang="en-US" dirty="0"/>
          </a:p>
        </p:txBody>
      </p:sp>
    </p:spTree>
    <p:extLst>
      <p:ext uri="{BB962C8B-B14F-4D97-AF65-F5344CB8AC3E}">
        <p14:creationId xmlns:p14="http://schemas.microsoft.com/office/powerpoint/2010/main" val="9664950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2pPr>
    <a:lvl3pPr marL="9144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3pPr>
    <a:lvl4pPr marL="13716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4pPr>
    <a:lvl5pPr marL="18288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6425461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10</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9353646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11</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9353646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12</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8520231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13</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5143072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14</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0599311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15</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0498131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16</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5681170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17</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5681170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18</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5681170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19</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5681170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2</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8575749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20</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5681170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21</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5681170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22</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5681170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23</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8538673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24</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6425461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25</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8575749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26</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8218405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27</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7801296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28</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55381890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29</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5538189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3</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82184058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30</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5538189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31</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7138824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32</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71388242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33</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85202319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34</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8520231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35</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85202319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36</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85202319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37</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85386736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38</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64254611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39</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8575749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4</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7801296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40</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82184058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41</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7801296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42</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55381890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43</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55381890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44</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55381890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45</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428477921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46</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428477921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47</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428477921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48</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428477921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49</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42847792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5</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55381890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50</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428477921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51</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85202319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52</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51430728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53</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85386736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54</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64254611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55</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185757496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56</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82184058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57</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37801296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58</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55381890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59</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5538189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6</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71388242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60</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55381890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61</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55381890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62</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428477921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63</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428477921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64</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428477921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65</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428477921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66</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428477921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67</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85202319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68</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85202319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69</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8520231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7</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428477921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70</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85202319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71</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85202319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72</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285386736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73</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8497654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8</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42736266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t>9</a:t>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extLst>
      <p:ext uri="{BB962C8B-B14F-4D97-AF65-F5344CB8AC3E}">
        <p14:creationId xmlns:p14="http://schemas.microsoft.com/office/powerpoint/2010/main" val="42736266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标题 1"/>
          <p:cNvSpPr>
            <a:spLocks noGrp="1"/>
          </p:cNvSpPr>
          <p:nvPr>
            <p:ph type="ctrTitle"/>
          </p:nvPr>
        </p:nvSpPr>
        <p:spPr>
          <a:xfrm>
            <a:off x="1109980" y="882376"/>
            <a:ext cx="9966960" cy="2926080"/>
          </a:xfrm>
        </p:spPr>
        <p:txBody>
          <a:bodyPr rtlCol="0" anchor="b">
            <a:normAutofit/>
          </a:bodyPr>
          <a:lstStyle>
            <a:lvl1pPr algn="ctr">
              <a:lnSpc>
                <a:spcPct val="85000"/>
              </a:lnSpc>
              <a:defRPr sz="7200" b="1" cap="all" baseline="0">
                <a:solidFill>
                  <a:srgbClr val="FFFFFF"/>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副标题 2"/>
          <p:cNvSpPr>
            <a:spLocks noGrp="1"/>
          </p:cNvSpPr>
          <p:nvPr>
            <p:ph type="subTitle" idx="1"/>
          </p:nvPr>
        </p:nvSpPr>
        <p:spPr>
          <a:xfrm>
            <a:off x="1709530" y="3869634"/>
            <a:ext cx="8767860" cy="1388165"/>
          </a:xfrm>
        </p:spPr>
        <p:txBody>
          <a:bodyPr rtlCol="0">
            <a:normAutofit/>
          </a:bodyPr>
          <a:lstStyle>
            <a:lvl1pPr marL="0" indent="0" algn="ctr">
              <a:buNone/>
              <a:defRPr sz="2200">
                <a:solidFill>
                  <a:srgbClr val="FFFFFF"/>
                </a:solidFill>
                <a:latin typeface="Microsoft YaHei UI" panose="020B0503020204020204" pitchFamily="34" charset="-122"/>
                <a:ea typeface="Microsoft YaHei UI" panose="020B0503020204020204" pitchFamily="34" charset="-122"/>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pPr rtl="0"/>
            <a:r>
              <a:rPr lang="zh-CN" altLang="en-US" noProof="0"/>
              <a:t>单击此处编辑母版副标题样式</a:t>
            </a:r>
            <a:endParaRPr lang="zh-CN" altLang="en-US" noProof="0" dirty="0"/>
          </a:p>
        </p:txBody>
      </p:sp>
      <p:sp>
        <p:nvSpPr>
          <p:cNvPr id="4" name="日期占位符 3"/>
          <p:cNvSpPr>
            <a:spLocks noGrp="1"/>
          </p:cNvSpPr>
          <p:nvPr>
            <p:ph type="dt" sz="half" idx="10"/>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C643B07F-1D4C-4540-999E-86D36202C0C6}" type="datetime1">
              <a:rPr lang="zh-CN" altLang="en-US" smtClean="0"/>
              <a:t>2021/12/28</a:t>
            </a:fld>
            <a:endParaRPr lang="zh-CN" altLang="en-US" dirty="0"/>
          </a:p>
        </p:txBody>
      </p:sp>
      <p:sp>
        <p:nvSpPr>
          <p:cNvPr id="5" name="页脚占位符 4"/>
          <p:cNvSpPr>
            <a:spLocks noGrp="1"/>
          </p:cNvSpPr>
          <p:nvPr>
            <p:ph type="ftr" sz="quarter" idx="11"/>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cxnSp>
        <p:nvCxnSpPr>
          <p:cNvPr id="8" name="直接连接符​​ 7"/>
          <p:cNvCxnSpPr>
            <a:cxnSpLocks/>
          </p:cNvCxnSpPr>
          <p:nvPr/>
        </p:nvCxnSpPr>
        <p:spPr>
          <a:xfrm>
            <a:off x="4213781" y="3733800"/>
            <a:ext cx="371416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67851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F8439094-95A5-4980-A2A3-89FA2435876B}" type="datetime1">
              <a:rPr lang="zh-CN" altLang="en-US" smtClean="0"/>
              <a:t>2021/12/28</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817245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垂直标题 1"/>
          <p:cNvSpPr>
            <a:spLocks noGrp="1"/>
          </p:cNvSpPr>
          <p:nvPr>
            <p:ph type="title" orient="vert"/>
          </p:nvPr>
        </p:nvSpPr>
        <p:spPr>
          <a:xfrm>
            <a:off x="8724900" y="762000"/>
            <a:ext cx="2324100" cy="5410200"/>
          </a:xfrm>
        </p:spPr>
        <p:txBody>
          <a:bodyPr vert="eaVert"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a:xfrm>
            <a:off x="1143000" y="762000"/>
            <a:ext cx="7429500" cy="5410200"/>
          </a:xfrm>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322F546-3B99-456D-B1CF-27BD2F7FE5D2}" type="datetime1">
              <a:rPr lang="zh-CN" altLang="en-US" smtClean="0"/>
              <a:t>2021/12/28</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9422199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p:txBody>
          <a:bodyPr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E4D37FF0-D500-4819-9052-AC9C333A8832}" type="datetime1">
              <a:rPr lang="zh-CN" altLang="en-US" smtClean="0"/>
              <a:t>2021/12/28</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12852845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106424" y="1173575"/>
            <a:ext cx="9966960" cy="2926080"/>
          </a:xfrm>
        </p:spPr>
        <p:txBody>
          <a:bodyPr rtlCol="0" anchor="b">
            <a:noAutofit/>
          </a:bodyPr>
          <a:lstStyle>
            <a:lvl1pPr algn="ctr">
              <a:lnSpc>
                <a:spcPct val="85000"/>
              </a:lnSpc>
              <a:defRPr sz="7200" b="0" cap="all" baseline="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709928" y="4154520"/>
            <a:ext cx="8769096" cy="1363806"/>
          </a:xfrm>
        </p:spPr>
        <p:txBody>
          <a:bodyPr rtlCol="0" anchor="t">
            <a:normAutofit/>
          </a:bodyPr>
          <a:lstStyle>
            <a:lvl1pPr marL="0" indent="0" algn="ctr">
              <a:buNone/>
              <a:defRPr sz="2200">
                <a:solidFill>
                  <a:schemeClr val="accent1"/>
                </a:solidFill>
                <a:latin typeface="Microsoft YaHei UI" panose="020B0503020204020204" pitchFamily="34" charset="-122"/>
                <a:ea typeface="Microsoft YaHei UI" panose="020B0503020204020204" pitchFamily="34"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zh-CN" altLang="en-US" noProof="0"/>
              <a:t>单击此处编辑母版文本样式</a:t>
            </a:r>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BD3CB5DD-18D0-4B93-A228-C4DB80A9C862}" type="datetime1">
              <a:rPr lang="zh-CN" altLang="en-US" smtClean="0"/>
              <a:t>2021/12/28</a:t>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cxnSp>
        <p:nvCxnSpPr>
          <p:cNvPr id="7" name="直接连接符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70767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标题 7"/>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sz="half" idx="1"/>
          </p:nvPr>
        </p:nvSpPr>
        <p:spPr>
          <a:xfrm>
            <a:off x="1143000" y="2057399"/>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内容占位符 3"/>
          <p:cNvSpPr>
            <a:spLocks noGrp="1"/>
          </p:cNvSpPr>
          <p:nvPr>
            <p:ph sz="half" idx="2"/>
          </p:nvPr>
        </p:nvSpPr>
        <p:spPr>
          <a:xfrm>
            <a:off x="6267612" y="2057400"/>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29669D3E-3884-46AC-96BE-0EB89ED52750}" type="datetime1">
              <a:rPr lang="zh-CN" altLang="en-US" smtClean="0"/>
              <a:t>2021/12/28</a:t>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5345255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标题 9"/>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143000" y="2001511"/>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4" name="内容占位符 3"/>
          <p:cNvSpPr>
            <a:spLocks noGrp="1"/>
          </p:cNvSpPr>
          <p:nvPr>
            <p:ph sz="half" idx="2"/>
          </p:nvPr>
        </p:nvSpPr>
        <p:spPr>
          <a:xfrm>
            <a:off x="1143000" y="2721483"/>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5" name="文本占位符 4"/>
          <p:cNvSpPr>
            <a:spLocks noGrp="1"/>
          </p:cNvSpPr>
          <p:nvPr>
            <p:ph type="body" sz="quarter" idx="3"/>
          </p:nvPr>
        </p:nvSpPr>
        <p:spPr>
          <a:xfrm>
            <a:off x="6269173" y="1999032"/>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6" name="内容占位符 5"/>
          <p:cNvSpPr>
            <a:spLocks noGrp="1"/>
          </p:cNvSpPr>
          <p:nvPr>
            <p:ph sz="quarter" idx="4"/>
          </p:nvPr>
        </p:nvSpPr>
        <p:spPr>
          <a:xfrm>
            <a:off x="6269173" y="2719322"/>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7" name="日期占位符 6"/>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22F1139-3645-4824-BD53-F607326A61B9}" type="datetime1">
              <a:rPr lang="zh-CN" altLang="en-US" smtClean="0"/>
              <a:t>2021/12/28</a:t>
            </a:fld>
            <a:endParaRPr lang="zh-CN" altLang="en-US" dirty="0"/>
          </a:p>
        </p:txBody>
      </p:sp>
      <p:sp>
        <p:nvSpPr>
          <p:cNvPr id="8" name="页脚占位符 7"/>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9" name="灯片编号占位符 8"/>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1680066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日期占位符 2"/>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3D208615-CB44-40D5-A0AD-BC9B36114A55}" type="datetime1">
              <a:rPr lang="zh-CN" altLang="en-US" smtClean="0"/>
              <a:t>2021/12/28</a:t>
            </a:fld>
            <a:endParaRPr lang="zh-CN" altLang="en-US" dirty="0"/>
          </a:p>
        </p:txBody>
      </p:sp>
      <p:sp>
        <p:nvSpPr>
          <p:cNvPr id="4" name="页脚占位符 3"/>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5" name="灯片编号占位符 4"/>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39752708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4854EB7C-80E3-4267-B53F-C264AD7BECE0}" type="datetime1">
              <a:rPr lang="zh-CN" altLang="en-US" smtClean="0"/>
              <a:t>2021/12/28</a:t>
            </a:fld>
            <a:endParaRPr lang="zh-CN" altLang="en-US" dirty="0"/>
          </a:p>
        </p:txBody>
      </p:sp>
      <p:sp>
        <p:nvSpPr>
          <p:cNvPr id="3" name="页脚占位符 2"/>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4" name="灯片编号占位符 3"/>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1170207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带标题的内容">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a:xfrm>
            <a:off x="5852159" y="1097280"/>
            <a:ext cx="5212080" cy="4663440"/>
          </a:xfrm>
        </p:spPr>
        <p:txBody>
          <a:bodyPr rtlCol="0"/>
          <a:lstStyle>
            <a:lvl1pPr>
              <a:defRPr sz="3200">
                <a:latin typeface="Microsoft YaHei UI" panose="020B0503020204020204" pitchFamily="34" charset="-122"/>
                <a:ea typeface="Microsoft YaHei UI" panose="020B0503020204020204" pitchFamily="34" charset="-122"/>
              </a:defRPr>
            </a:lvl1pPr>
            <a:lvl2pPr>
              <a:defRPr sz="2800">
                <a:latin typeface="Microsoft YaHei UI" panose="020B0503020204020204" pitchFamily="34" charset="-122"/>
                <a:ea typeface="Microsoft YaHei UI" panose="020B0503020204020204" pitchFamily="34" charset="-122"/>
              </a:defRPr>
            </a:lvl2pPr>
            <a:lvl3pPr>
              <a:defRPr sz="2400">
                <a:latin typeface="Microsoft YaHei UI" panose="020B0503020204020204" pitchFamily="34" charset="-122"/>
                <a:ea typeface="Microsoft YaHei UI" panose="020B0503020204020204" pitchFamily="34" charset="-122"/>
              </a:defRPr>
            </a:lvl3pPr>
            <a:lvl4pPr>
              <a:defRPr sz="2000">
                <a:latin typeface="Microsoft YaHei UI" panose="020B0503020204020204" pitchFamily="34" charset="-122"/>
                <a:ea typeface="Microsoft YaHei UI" panose="020B0503020204020204" pitchFamily="34" charset="-122"/>
              </a:defRPr>
            </a:lvl4pPr>
            <a:lvl5pPr>
              <a:defRPr sz="2000">
                <a:latin typeface="Microsoft YaHei UI" panose="020B0503020204020204" pitchFamily="34" charset="-122"/>
                <a:ea typeface="Microsoft YaHei UI" panose="020B0503020204020204" pitchFamily="34" charset="-122"/>
              </a:defRPr>
            </a:lvl5pPr>
            <a:lvl6pPr>
              <a:defRPr sz="2000"/>
            </a:lvl6pPr>
            <a:lvl7pPr>
              <a:defRPr sz="2000"/>
            </a:lvl7pPr>
            <a:lvl8pPr>
              <a:defRPr sz="2000"/>
            </a:lvl8pPr>
            <a:lvl9pPr>
              <a:defRPr sz="20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endParaRPr lang="zh-CN" altLang="en-US" noProof="0" dirty="0"/>
          </a:p>
        </p:txBody>
      </p:sp>
      <p:sp>
        <p:nvSpPr>
          <p:cNvPr id="4" name="文本占位符 3"/>
          <p:cNvSpPr>
            <a:spLocks noGrp="1"/>
          </p:cNvSpPr>
          <p:nvPr>
            <p:ph type="body" sz="half" idx="2"/>
          </p:nvPr>
        </p:nvSpPr>
        <p:spPr>
          <a:xfrm>
            <a:off x="1143000" y="2834640"/>
            <a:ext cx="3931920" cy="301752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8DD0F495-F050-49AC-8028-2B6604CE35DE}" type="datetime1">
              <a:rPr lang="zh-CN" altLang="en-US" smtClean="0"/>
              <a:t>2021/12/28</a:t>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4552469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带标题的图片">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图片占位符 2"/>
          <p:cNvSpPr>
            <a:spLocks noGrp="1" noChangeAspect="1"/>
          </p:cNvSpPr>
          <p:nvPr>
            <p:ph type="pic" idx="1"/>
          </p:nvPr>
        </p:nvSpPr>
        <p:spPr>
          <a:xfrm>
            <a:off x="5413248" y="1069847"/>
            <a:ext cx="6099048" cy="4800600"/>
          </a:xfrm>
        </p:spPr>
        <p:txBody>
          <a:bodyPr lIns="274320" tIns="182880" rtlCol="0" anchor="t">
            <a:normAutofit/>
          </a:bodyPr>
          <a:lstStyle>
            <a:lvl1pPr marL="0" indent="0">
              <a:buNone/>
              <a:defRPr sz="2800">
                <a:latin typeface="Microsoft YaHei UI" panose="020B0503020204020204" pitchFamily="34" charset="-122"/>
                <a:ea typeface="Microsoft YaHei UI"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zh-CN" altLang="en-US" noProof="0"/>
              <a:t>单击图标添加图片</a:t>
            </a:r>
            <a:endParaRPr lang="zh-CN" altLang="en-US" noProof="0" dirty="0"/>
          </a:p>
        </p:txBody>
      </p:sp>
      <p:sp>
        <p:nvSpPr>
          <p:cNvPr id="4" name="文本占位符 3"/>
          <p:cNvSpPr>
            <a:spLocks noGrp="1"/>
          </p:cNvSpPr>
          <p:nvPr>
            <p:ph type="body" sz="half" idx="2"/>
          </p:nvPr>
        </p:nvSpPr>
        <p:spPr>
          <a:xfrm>
            <a:off x="1143000" y="2834640"/>
            <a:ext cx="3931920" cy="288036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1E4CCE92-93A9-45CB-93EB-0D8BC89697E4}" type="datetime1">
              <a:rPr lang="zh-CN" altLang="en-US" smtClean="0"/>
              <a:t>2021/12/28</a:t>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34150710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标题占位符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pPr rtl="0"/>
            <a:r>
              <a:rPr lang="zh-CN" altLang="en-US" noProof="0" dirty="0"/>
              <a:t>单击此处编辑母版标题样式</a:t>
            </a:r>
          </a:p>
        </p:txBody>
      </p:sp>
      <p:sp>
        <p:nvSpPr>
          <p:cNvPr id="3" name="文本占位符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rtl="0"/>
            <a:r>
              <a:rPr lang="zh-CN" altLang="en-US" noProof="0" dirty="0"/>
              <a:t>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4" name="日期占位符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latin typeface="Microsoft YaHei UI" panose="020B0503020204020204" pitchFamily="34" charset="-122"/>
                <a:ea typeface="Microsoft YaHei UI" panose="020B0503020204020204" pitchFamily="34" charset="-122"/>
              </a:defRPr>
            </a:lvl1pPr>
          </a:lstStyle>
          <a:p>
            <a:fld id="{F09E1F69-A97B-455B-BA72-3104C5C7CE22}" type="datetime1">
              <a:rPr lang="zh-CN" altLang="en-US" smtClean="0"/>
              <a:t>2021/12/28</a:t>
            </a:fld>
            <a:endParaRPr lang="zh-CN" altLang="en-US" dirty="0"/>
          </a:p>
        </p:txBody>
      </p:sp>
      <p:sp>
        <p:nvSpPr>
          <p:cNvPr id="5" name="页脚占位符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pPr/>
              <a:t>‹#›</a:t>
            </a:fld>
            <a:endParaRPr lang="zh-CN" altLang="en-US" dirty="0"/>
          </a:p>
        </p:txBody>
      </p:sp>
    </p:spTree>
    <p:extLst>
      <p:ext uri="{BB962C8B-B14F-4D97-AF65-F5344CB8AC3E}">
        <p14:creationId xmlns:p14="http://schemas.microsoft.com/office/powerpoint/2010/main" val="294761968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algn="l" defTabSz="914400" rtl="0" eaLnBrk="1" latinLnBrk="0" hangingPunct="1">
        <a:lnSpc>
          <a:spcPct val="90000"/>
        </a:lnSpc>
        <a:spcBef>
          <a:spcPct val="0"/>
        </a:spcBef>
        <a:buNone/>
        <a:defRPr sz="4400" kern="1200">
          <a:solidFill>
            <a:schemeClr val="accent1"/>
          </a:solidFill>
          <a:latin typeface="Microsoft YaHei UI" panose="020B0503020204020204" pitchFamily="34" charset="-122"/>
          <a:ea typeface="Microsoft YaHei UI" panose="020B0503020204020204" pitchFamily="34" charset="-122"/>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icrosoft YaHei UI" panose="020B0503020204020204" pitchFamily="34" charset="-122"/>
          <a:ea typeface="Microsoft YaHei UI" panose="020B0503020204020204" pitchFamily="34" charset="-122"/>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icrosoft YaHei UI" panose="020B0503020204020204" pitchFamily="34" charset="-122"/>
          <a:ea typeface="Microsoft YaHei UI" panose="020B0503020204020204" pitchFamily="34" charset="-122"/>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icrosoft YaHei UI" panose="020B0503020204020204" pitchFamily="34" charset="-122"/>
          <a:ea typeface="Microsoft YaHei UI" panose="020B0503020204020204" pitchFamily="34" charset="-122"/>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6.sv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16.sv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16.sv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5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6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6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6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6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6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6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6.xml"/><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6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2.xml"/><Relationship Id="rId1" Type="http://schemas.openxmlformats.org/officeDocument/2006/relationships/slideLayout" Target="../slideLayouts/slideLayout2.xml"/><Relationship Id="rId4" Type="http://schemas.openxmlformats.org/officeDocument/2006/relationships/image" Target="../media/image16.svg"/></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181F489-B701-4C74-9747-27C8656A89CC}"/>
              </a:ext>
            </a:extLst>
          </p:cNvPr>
          <p:cNvSpPr>
            <a:spLocks noGrp="1"/>
          </p:cNvSpPr>
          <p:nvPr>
            <p:ph type="ctrTitle"/>
          </p:nvPr>
        </p:nvSpPr>
        <p:spPr>
          <a:xfrm>
            <a:off x="1109979" y="882376"/>
            <a:ext cx="10500773" cy="2926080"/>
          </a:xfrm>
        </p:spPr>
        <p:txBody>
          <a:bodyPr rtlCol="0">
            <a:normAutofit/>
          </a:bodyPr>
          <a:lstStyle/>
          <a:p>
            <a:pPr rtl="0"/>
            <a:r>
              <a:rPr lang="en-US" altLang="zh-CN" dirty="0" smtClean="0"/>
              <a:t>19</a:t>
            </a:r>
            <a:r>
              <a:rPr lang="en-GB" altLang="zh-CN" dirty="0" smtClean="0">
                <a:latin typeface="Microsoft YaHei UI" panose="020B0503020204020204" pitchFamily="34" charset="-122"/>
                <a:ea typeface="Microsoft YaHei UI" panose="020B0503020204020204" pitchFamily="34" charset="-122"/>
              </a:rPr>
              <a:t>. </a:t>
            </a:r>
            <a:r>
              <a:rPr lang="zh-CN" altLang="en-US" u="sng" dirty="0"/>
              <a:t>人有</a:t>
            </a:r>
            <a:r>
              <a:rPr lang="zh-CN" altLang="en-US" u="sng" dirty="0" smtClean="0"/>
              <a:t>人格，词有词格</a:t>
            </a:r>
            <a:endParaRPr lang="zh-CN" altLang="en-US" u="sng"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6169067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775491" y="280913"/>
            <a:ext cx="10559774" cy="1356360"/>
          </a:xfrm>
        </p:spPr>
        <p:txBody>
          <a:bodyPr rtlCol="0"/>
          <a:lstStyle/>
          <a:p>
            <a:r>
              <a:rPr lang="en-US" altLang="zh-CN" dirty="0"/>
              <a:t>19.4</a:t>
            </a:r>
            <a:r>
              <a:rPr lang="zh-CN" altLang="zh-CN" dirty="0"/>
              <a:t>格语法和格理论提出了哪些重要概念？</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741680" y="1674891"/>
            <a:ext cx="10637520" cy="4817349"/>
          </a:xfrm>
        </p:spPr>
        <p:txBody>
          <a:bodyPr>
            <a:noAutofit/>
          </a:bodyPr>
          <a:lstStyle/>
          <a:p>
            <a:pPr marL="45720" indent="0">
              <a:lnSpc>
                <a:spcPct val="150000"/>
              </a:lnSpc>
              <a:buNone/>
            </a:pPr>
            <a:r>
              <a:rPr lang="en-US" altLang="zh-CN" sz="2400" dirty="0" smtClean="0"/>
              <a:t>       </a:t>
            </a:r>
            <a:r>
              <a:rPr lang="zh-CN" altLang="zh-CN" sz="2400" dirty="0" smtClean="0"/>
              <a:t>贾林华</a:t>
            </a:r>
            <a:r>
              <a:rPr lang="zh-CN" altLang="zh-CN" sz="2400" dirty="0"/>
              <a:t>（</a:t>
            </a:r>
            <a:r>
              <a:rPr lang="en-US" altLang="zh-CN" sz="2400" dirty="0"/>
              <a:t>2014</a:t>
            </a:r>
            <a:r>
              <a:rPr lang="zh-CN" altLang="zh-CN" sz="2400" dirty="0"/>
              <a:t>）还指出：每种语言都具有格位，只是参数不同；格授予涉及的参数有格位授予者、接受者和授予方向</a:t>
            </a:r>
            <a:r>
              <a:rPr lang="zh-CN" altLang="zh-CN" sz="2400" dirty="0" smtClean="0"/>
              <a:t>。</a:t>
            </a:r>
            <a:endParaRPr lang="en-US" altLang="zh-CN" sz="2400" dirty="0" smtClean="0"/>
          </a:p>
          <a:p>
            <a:pPr marL="45720" indent="0">
              <a:lnSpc>
                <a:spcPct val="150000"/>
              </a:lnSpc>
              <a:buNone/>
            </a:pPr>
            <a:r>
              <a:rPr lang="en-US" altLang="zh-CN" sz="2400" dirty="0" smtClean="0"/>
              <a:t>       </a:t>
            </a:r>
            <a:r>
              <a:rPr lang="zh-CN" altLang="zh-CN" sz="2400" dirty="0" smtClean="0"/>
              <a:t>以</a:t>
            </a:r>
            <a:r>
              <a:rPr lang="zh-CN" altLang="zh-CN" sz="2400" dirty="0"/>
              <a:t>英语和汉语为例，英语的格位授予从左往右时，及物动词授予宾格、介词授予间接格，而主格则由时态句的</a:t>
            </a:r>
            <a:r>
              <a:rPr lang="en-US" altLang="zh-CN" sz="2400" dirty="0"/>
              <a:t>AGR </a:t>
            </a:r>
            <a:r>
              <a:rPr lang="zh-CN" altLang="zh-CN" sz="2400" dirty="0"/>
              <a:t>成分从右往左授予；汉语情况较为复杂，宾格既可以出现在动词右边，也可以借助介词出现在动词左边</a:t>
            </a:r>
            <a:r>
              <a:rPr lang="zh-CN" altLang="zh-CN" sz="2400" dirty="0" smtClean="0"/>
              <a:t>。</a:t>
            </a:r>
            <a:endParaRPr lang="zh-CN" altLang="zh-CN" sz="2400" dirty="0"/>
          </a:p>
        </p:txBody>
      </p:sp>
    </p:spTree>
    <p:extLst>
      <p:ext uri="{BB962C8B-B14F-4D97-AF65-F5344CB8AC3E}">
        <p14:creationId xmlns:p14="http://schemas.microsoft.com/office/powerpoint/2010/main" val="10392518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775491" y="280913"/>
            <a:ext cx="10559774" cy="1356360"/>
          </a:xfrm>
        </p:spPr>
        <p:txBody>
          <a:bodyPr rtlCol="0"/>
          <a:lstStyle/>
          <a:p>
            <a:r>
              <a:rPr lang="en-US" altLang="zh-CN" dirty="0"/>
              <a:t>19.4</a:t>
            </a:r>
            <a:r>
              <a:rPr lang="zh-CN" altLang="zh-CN" dirty="0"/>
              <a:t>格语法和格理论提出了哪些重要概念？</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741680" y="1584356"/>
            <a:ext cx="10637520" cy="4907884"/>
          </a:xfrm>
        </p:spPr>
        <p:txBody>
          <a:bodyPr>
            <a:noAutofit/>
          </a:bodyPr>
          <a:lstStyle/>
          <a:p>
            <a:pPr marL="45720" indent="0">
              <a:buNone/>
            </a:pPr>
            <a:r>
              <a:rPr lang="en-US" altLang="zh-CN" sz="2400" dirty="0" smtClean="0"/>
              <a:t>       </a:t>
            </a:r>
            <a:r>
              <a:rPr lang="zh-CN" altLang="zh-CN" sz="2400" dirty="0" smtClean="0"/>
              <a:t>张</a:t>
            </a:r>
            <a:r>
              <a:rPr lang="zh-CN" altLang="zh-CN" sz="2400" dirty="0"/>
              <a:t>培翠和庄会彬（</a:t>
            </a:r>
            <a:r>
              <a:rPr lang="en-US" altLang="zh-CN" sz="2400" dirty="0"/>
              <a:t>2015</a:t>
            </a:r>
            <a:r>
              <a:rPr lang="zh-CN" altLang="zh-CN" sz="2400" dirty="0"/>
              <a:t>）研究了</a:t>
            </a:r>
            <a:r>
              <a:rPr lang="en-US" altLang="zh-CN" sz="2400" dirty="0"/>
              <a:t>VO</a:t>
            </a:r>
            <a:r>
              <a:rPr lang="zh-CN" altLang="zh-CN" sz="2400" dirty="0"/>
              <a:t>式复杂动词的宾语与受事题元角色的指派问题。</a:t>
            </a:r>
            <a:r>
              <a:rPr lang="en-US" altLang="zh-CN" sz="2400" dirty="0"/>
              <a:t>VO</a:t>
            </a:r>
            <a:r>
              <a:rPr lang="zh-CN" altLang="zh-CN" sz="2400" dirty="0"/>
              <a:t>式复杂动词指的是以动宾形式出现，而在语义上相当于一个动词的特殊结构，多见于习语、俗语。它所表达的意义相当于一个普通动词，许多</a:t>
            </a:r>
            <a:r>
              <a:rPr lang="en-US" altLang="zh-CN" sz="2400" dirty="0"/>
              <a:t>VO</a:t>
            </a:r>
            <a:r>
              <a:rPr lang="zh-CN" altLang="zh-CN" sz="2400" dirty="0"/>
              <a:t>式复杂动词在语义上要求有宾语，且其宾语通常表现为</a:t>
            </a:r>
            <a:r>
              <a:rPr lang="en-US" altLang="zh-CN" sz="2400" dirty="0"/>
              <a:t>O</a:t>
            </a:r>
            <a:r>
              <a:rPr lang="zh-CN" altLang="zh-CN" sz="2400" dirty="0"/>
              <a:t>的定语</a:t>
            </a:r>
            <a:r>
              <a:rPr lang="zh-CN" altLang="zh-CN" sz="2400" dirty="0" smtClean="0"/>
              <a:t>。</a:t>
            </a:r>
            <a:endParaRPr lang="en-US" altLang="zh-CN" sz="2400" dirty="0" smtClean="0"/>
          </a:p>
          <a:p>
            <a:pPr marL="45720" indent="0">
              <a:buNone/>
            </a:pPr>
            <a:r>
              <a:rPr lang="en-US" altLang="zh-CN" sz="2400" dirty="0"/>
              <a:t> </a:t>
            </a:r>
            <a:r>
              <a:rPr lang="en-US" altLang="zh-CN" sz="2400" dirty="0" smtClean="0"/>
              <a:t>      </a:t>
            </a:r>
            <a:r>
              <a:rPr lang="zh-CN" altLang="zh-CN" sz="2400" dirty="0" smtClean="0"/>
              <a:t>理由</a:t>
            </a:r>
            <a:r>
              <a:rPr lang="zh-CN" altLang="zh-CN" sz="2400" dirty="0"/>
              <a:t>如下：一是</a:t>
            </a:r>
            <a:r>
              <a:rPr lang="en-US" altLang="zh-CN" sz="2400" dirty="0"/>
              <a:t>VO</a:t>
            </a:r>
            <a:r>
              <a:rPr lang="zh-CN" altLang="zh-CN" sz="2400" dirty="0"/>
              <a:t>式复杂动词作为一个动词整体向其宾语指派一个题元角色，该题元角色为其宾语所获得；二是</a:t>
            </a:r>
            <a:r>
              <a:rPr lang="en-US" altLang="zh-CN" sz="2400" dirty="0"/>
              <a:t>VO</a:t>
            </a:r>
            <a:r>
              <a:rPr lang="zh-CN" altLang="zh-CN" sz="2400" dirty="0"/>
              <a:t>式复杂动词作为一个整体，并不能指派宾格，而</a:t>
            </a:r>
            <a:r>
              <a:rPr lang="en-US" altLang="zh-CN" sz="2400" dirty="0"/>
              <a:t>V</a:t>
            </a:r>
            <a:r>
              <a:rPr lang="zh-CN" altLang="zh-CN" sz="2400" dirty="0"/>
              <a:t>所指派格被</a:t>
            </a:r>
            <a:r>
              <a:rPr lang="en-US" altLang="zh-CN" sz="2400" dirty="0"/>
              <a:t>O</a:t>
            </a:r>
            <a:r>
              <a:rPr lang="zh-CN" altLang="zh-CN" sz="2400" dirty="0"/>
              <a:t>所得。这时，</a:t>
            </a:r>
            <a:r>
              <a:rPr lang="en-US" altLang="zh-CN" sz="2400" dirty="0"/>
              <a:t>VO</a:t>
            </a:r>
            <a:r>
              <a:rPr lang="zh-CN" altLang="zh-CN" sz="2400" dirty="0"/>
              <a:t>式复杂动词的宾语无法在原地获得格，出于格的需要，只能移向他处</a:t>
            </a:r>
            <a:r>
              <a:rPr lang="zh-CN" altLang="zh-CN" sz="2400" dirty="0" smtClean="0"/>
              <a:t>。</a:t>
            </a:r>
            <a:endParaRPr lang="en-US" altLang="zh-CN" sz="2400" dirty="0" smtClean="0"/>
          </a:p>
          <a:p>
            <a:pPr marL="45720" indent="0">
              <a:buNone/>
            </a:pPr>
            <a:r>
              <a:rPr lang="en-US" altLang="zh-CN" sz="2400" dirty="0"/>
              <a:t> </a:t>
            </a:r>
            <a:r>
              <a:rPr lang="en-US" altLang="zh-CN" sz="2400" dirty="0" smtClean="0"/>
              <a:t>      </a:t>
            </a:r>
            <a:r>
              <a:rPr lang="zh-CN" altLang="zh-CN" sz="2400" dirty="0" smtClean="0"/>
              <a:t>通常</a:t>
            </a:r>
            <a:r>
              <a:rPr lang="zh-CN" altLang="zh-CN" sz="2400" dirty="0"/>
              <a:t>说来，</a:t>
            </a:r>
            <a:r>
              <a:rPr lang="en-US" altLang="zh-CN" sz="2400" dirty="0"/>
              <a:t>VO</a:t>
            </a:r>
            <a:r>
              <a:rPr lang="zh-CN" altLang="zh-CN" sz="2400" dirty="0"/>
              <a:t>式复杂动词的宾语可以通过两种方式获得格：一是与一个介词结合，形成介宾短语，从而从介词那里获得旁格；二是进入</a:t>
            </a:r>
            <a:r>
              <a:rPr lang="en-US" altLang="zh-CN" sz="2400" dirty="0"/>
              <a:t>O</a:t>
            </a:r>
            <a:r>
              <a:rPr lang="zh-CN" altLang="zh-CN" sz="2400" dirty="0"/>
              <a:t>的定语位置，获得属格，</a:t>
            </a:r>
            <a:endParaRPr lang="en-GB" altLang="zh-CN" sz="2400" dirty="0"/>
          </a:p>
        </p:txBody>
      </p:sp>
    </p:spTree>
    <p:extLst>
      <p:ext uri="{BB962C8B-B14F-4D97-AF65-F5344CB8AC3E}">
        <p14:creationId xmlns:p14="http://schemas.microsoft.com/office/powerpoint/2010/main" val="17558851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766119" y="244867"/>
            <a:ext cx="10766854" cy="1356360"/>
          </a:xfrm>
        </p:spPr>
        <p:txBody>
          <a:bodyPr rtlCol="0"/>
          <a:lstStyle/>
          <a:p>
            <a:r>
              <a:rPr lang="en-US" altLang="zh-CN" dirty="0"/>
              <a:t>19.4</a:t>
            </a:r>
            <a:r>
              <a:rPr lang="zh-CN" altLang="zh-CN" dirty="0"/>
              <a:t>格语法和格理论提出了哪些重要概念？</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849675" y="1380286"/>
            <a:ext cx="10271406" cy="4751652"/>
          </a:xfrm>
        </p:spPr>
        <p:txBody>
          <a:bodyPr>
            <a:noAutofit/>
          </a:bodyPr>
          <a:lstStyle/>
          <a:p>
            <a:pPr marL="45720" indent="0">
              <a:buNone/>
            </a:pPr>
            <a:r>
              <a:rPr lang="zh-CN" altLang="en-US" sz="2400" dirty="0" smtClean="0"/>
              <a:t>例</a:t>
            </a:r>
            <a:r>
              <a:rPr lang="zh-CN" altLang="zh-CN" sz="2400" dirty="0" smtClean="0"/>
              <a:t>如</a:t>
            </a:r>
            <a:r>
              <a:rPr lang="zh-CN" altLang="zh-CN" sz="2400" dirty="0"/>
              <a:t>：</a:t>
            </a:r>
          </a:p>
          <a:p>
            <a:pPr marL="45720" indent="0">
              <a:buNone/>
            </a:pPr>
            <a:r>
              <a:rPr lang="en-US" altLang="zh-CN" sz="2400" dirty="0"/>
              <a:t>(5) </a:t>
            </a:r>
            <a:r>
              <a:rPr lang="zh-CN" altLang="zh-CN" sz="2400" dirty="0"/>
              <a:t>经理</a:t>
            </a:r>
            <a:r>
              <a:rPr lang="zh-CN" altLang="zh-CN" sz="2400" u="sng" dirty="0"/>
              <a:t>开除</a:t>
            </a:r>
            <a:r>
              <a:rPr lang="zh-CN" altLang="zh-CN" sz="2400" dirty="0"/>
              <a:t>小李。（炒鱿鱼）</a:t>
            </a:r>
          </a:p>
          <a:p>
            <a:pPr marL="45720" indent="0">
              <a:buNone/>
            </a:pPr>
            <a:r>
              <a:rPr lang="en-US" altLang="zh-CN" sz="2400" dirty="0"/>
              <a:t>(6) </a:t>
            </a:r>
            <a:r>
              <a:rPr lang="zh-CN" altLang="zh-CN" sz="2400" dirty="0"/>
              <a:t>他经常</a:t>
            </a:r>
            <a:r>
              <a:rPr lang="zh-CN" altLang="zh-CN" sz="2400" u="sng" dirty="0"/>
              <a:t>讨好</a:t>
            </a:r>
            <a:r>
              <a:rPr lang="zh-CN" altLang="zh-CN" sz="2400" dirty="0"/>
              <a:t>旁人。（拍马屁）</a:t>
            </a:r>
          </a:p>
          <a:p>
            <a:pPr marL="45720" indent="0">
              <a:buNone/>
            </a:pPr>
            <a:r>
              <a:rPr lang="zh-CN" altLang="zh-CN" sz="2400" dirty="0"/>
              <a:t>改用</a:t>
            </a:r>
            <a:r>
              <a:rPr lang="en-US" altLang="zh-CN" sz="2400" dirty="0"/>
              <a:t>VO</a:t>
            </a:r>
            <a:r>
              <a:rPr lang="zh-CN" altLang="zh-CN" sz="2400" dirty="0"/>
              <a:t>式复杂动词来说，通过第一种方式改为</a:t>
            </a:r>
            <a:r>
              <a:rPr lang="en-US" altLang="zh-CN" sz="2400" dirty="0"/>
              <a:t>(7)</a:t>
            </a:r>
            <a:r>
              <a:rPr lang="zh-CN" altLang="zh-CN" sz="2400" dirty="0"/>
              <a:t>和</a:t>
            </a:r>
            <a:r>
              <a:rPr lang="en-US" altLang="zh-CN" sz="2400" dirty="0"/>
              <a:t>(8)</a:t>
            </a:r>
            <a:r>
              <a:rPr lang="zh-CN" altLang="zh-CN" sz="2400" dirty="0"/>
              <a:t>，通过第二种方式则改为</a:t>
            </a:r>
            <a:r>
              <a:rPr lang="en-US" altLang="zh-CN" sz="2400" dirty="0"/>
              <a:t>(9)</a:t>
            </a:r>
            <a:r>
              <a:rPr lang="zh-CN" altLang="zh-CN" sz="2400" dirty="0"/>
              <a:t>和</a:t>
            </a:r>
            <a:r>
              <a:rPr lang="en-US" altLang="zh-CN" sz="2400" dirty="0"/>
              <a:t>(10)</a:t>
            </a:r>
            <a:r>
              <a:rPr lang="zh-CN" altLang="zh-CN" sz="2400" dirty="0"/>
              <a:t>：</a:t>
            </a:r>
          </a:p>
          <a:p>
            <a:pPr marL="45720" indent="0">
              <a:buNone/>
            </a:pPr>
            <a:r>
              <a:rPr lang="en-US" altLang="zh-CN" sz="2400" dirty="0"/>
              <a:t>(7) </a:t>
            </a:r>
            <a:r>
              <a:rPr lang="zh-CN" altLang="zh-CN" sz="2400" dirty="0"/>
              <a:t>经理把小李</a:t>
            </a:r>
            <a:r>
              <a:rPr lang="zh-CN" altLang="zh-CN" sz="2400" u="sng" dirty="0"/>
              <a:t>炒鱿鱼</a:t>
            </a:r>
            <a:r>
              <a:rPr lang="zh-CN" altLang="zh-CN" sz="2400" dirty="0"/>
              <a:t>了，</a:t>
            </a:r>
          </a:p>
          <a:p>
            <a:pPr marL="45720" indent="0">
              <a:buNone/>
            </a:pPr>
            <a:r>
              <a:rPr lang="en-US" altLang="zh-CN" sz="2400" dirty="0"/>
              <a:t>(8) </a:t>
            </a:r>
            <a:r>
              <a:rPr lang="zh-CN" altLang="zh-CN" sz="2400" dirty="0"/>
              <a:t>他经常对旁人</a:t>
            </a:r>
            <a:r>
              <a:rPr lang="zh-CN" altLang="zh-CN" sz="2400" u="sng" dirty="0"/>
              <a:t>拍马屁</a:t>
            </a:r>
            <a:r>
              <a:rPr lang="zh-CN" altLang="zh-CN" sz="2400" dirty="0"/>
              <a:t>，</a:t>
            </a:r>
          </a:p>
          <a:p>
            <a:pPr marL="45720" indent="0">
              <a:buNone/>
            </a:pPr>
            <a:r>
              <a:rPr lang="en-US" altLang="zh-CN" sz="2400" dirty="0"/>
              <a:t>(9) </a:t>
            </a:r>
            <a:r>
              <a:rPr lang="zh-CN" altLang="zh-CN" sz="2400" dirty="0"/>
              <a:t>经理</a:t>
            </a:r>
            <a:r>
              <a:rPr lang="zh-CN" altLang="zh-CN" sz="2400" u="sng" dirty="0"/>
              <a:t>炒</a:t>
            </a:r>
            <a:r>
              <a:rPr lang="zh-CN" altLang="zh-CN" sz="2400" dirty="0"/>
              <a:t>了小李的</a:t>
            </a:r>
            <a:r>
              <a:rPr lang="zh-CN" altLang="zh-CN" sz="2400" u="sng" dirty="0"/>
              <a:t>鱿鱼</a:t>
            </a:r>
            <a:r>
              <a:rPr lang="zh-CN" altLang="zh-CN" sz="2400" dirty="0"/>
              <a:t>；</a:t>
            </a:r>
          </a:p>
          <a:p>
            <a:pPr marL="45720" indent="0">
              <a:buNone/>
            </a:pPr>
            <a:r>
              <a:rPr lang="en-US" altLang="zh-CN" sz="2400" dirty="0"/>
              <a:t>(10) </a:t>
            </a:r>
            <a:r>
              <a:rPr lang="zh-CN" altLang="zh-CN" sz="2400" dirty="0"/>
              <a:t>他经常</a:t>
            </a:r>
            <a:r>
              <a:rPr lang="zh-CN" altLang="zh-CN" sz="2400" u="sng" dirty="0"/>
              <a:t>拍</a:t>
            </a:r>
            <a:r>
              <a:rPr lang="zh-CN" altLang="zh-CN" sz="2400" dirty="0"/>
              <a:t>旁人的</a:t>
            </a:r>
            <a:r>
              <a:rPr lang="zh-CN" altLang="zh-CN" sz="2400" u="sng" dirty="0"/>
              <a:t>马屁</a:t>
            </a:r>
            <a:r>
              <a:rPr lang="zh-CN" altLang="zh-CN" sz="2400" dirty="0"/>
              <a:t>。</a:t>
            </a:r>
          </a:p>
          <a:p>
            <a:pPr marL="45720" indent="0">
              <a:buNone/>
            </a:pPr>
            <a:r>
              <a:rPr lang="zh-CN" altLang="zh-CN" sz="2400" dirty="0"/>
              <a:t>上述内容便是格的指派规则的主要内容。</a:t>
            </a:r>
          </a:p>
        </p:txBody>
      </p:sp>
    </p:spTree>
    <p:extLst>
      <p:ext uri="{BB962C8B-B14F-4D97-AF65-F5344CB8AC3E}">
        <p14:creationId xmlns:p14="http://schemas.microsoft.com/office/powerpoint/2010/main" val="4587233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741405" y="244867"/>
            <a:ext cx="10783330" cy="1356360"/>
          </a:xfrm>
        </p:spPr>
        <p:txBody>
          <a:bodyPr rtlCol="0"/>
          <a:lstStyle/>
          <a:p>
            <a:r>
              <a:rPr lang="en-US" altLang="zh-CN" dirty="0"/>
              <a:t>19.4</a:t>
            </a:r>
            <a:r>
              <a:rPr lang="zh-CN" altLang="zh-CN" dirty="0"/>
              <a:t>格语法和格理论提出了哪些重要概念？</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528398" y="1502874"/>
            <a:ext cx="11297841" cy="4863393"/>
          </a:xfrm>
        </p:spPr>
        <p:txBody>
          <a:bodyPr>
            <a:noAutofit/>
          </a:bodyPr>
          <a:lstStyle/>
          <a:p>
            <a:pPr marL="45720" indent="0">
              <a:buNone/>
            </a:pPr>
            <a:r>
              <a:rPr lang="zh-CN" altLang="zh-CN" sz="2400" b="1" dirty="0"/>
              <a:t>（二）格过滤规则</a:t>
            </a:r>
          </a:p>
          <a:p>
            <a:pPr marL="45720" indent="0">
              <a:buNone/>
            </a:pPr>
            <a:r>
              <a:rPr lang="en-US" altLang="zh-CN" sz="2400" dirty="0" smtClean="0"/>
              <a:t>       </a:t>
            </a:r>
            <a:r>
              <a:rPr lang="zh-CN" altLang="zh-CN" sz="2400" dirty="0" smtClean="0"/>
              <a:t>“格过滤规则”</a:t>
            </a:r>
            <a:r>
              <a:rPr lang="zh-CN" altLang="zh-CN" sz="2400" dirty="0"/>
              <a:t>被认为是一条具有普遍意义的制约规则，可以保证句中所有名词性成分都合法（贾林华，</a:t>
            </a:r>
            <a:r>
              <a:rPr lang="en-US" altLang="zh-CN" sz="2400" dirty="0"/>
              <a:t>2014</a:t>
            </a:r>
            <a:r>
              <a:rPr lang="zh-CN" altLang="zh-CN" sz="2400" dirty="0"/>
              <a:t>）。该规则规定，每一个有语音形式的</a:t>
            </a:r>
            <a:r>
              <a:rPr lang="en-US" altLang="zh-CN" sz="2400" dirty="0"/>
              <a:t>NP</a:t>
            </a:r>
            <a:r>
              <a:rPr lang="zh-CN" altLang="zh-CN" sz="2400" dirty="0"/>
              <a:t>必须具有格的特征，即必须处于能接受格指派的位置上，否则这样的</a:t>
            </a:r>
            <a:r>
              <a:rPr lang="en-US" altLang="zh-CN" sz="2400" dirty="0"/>
              <a:t>D-</a:t>
            </a:r>
            <a:r>
              <a:rPr lang="zh-CN" altLang="zh-CN" sz="2400" dirty="0"/>
              <a:t>结构就是不合格</a:t>
            </a:r>
            <a:r>
              <a:rPr lang="zh-CN" altLang="zh-CN" sz="2400" dirty="0" smtClean="0"/>
              <a:t>的</a:t>
            </a:r>
            <a:r>
              <a:rPr lang="zh-CN" altLang="en-US" sz="2400" dirty="0" smtClean="0"/>
              <a:t>。</a:t>
            </a:r>
            <a:endParaRPr lang="en-US" altLang="zh-CN" sz="2400" dirty="0" smtClean="0"/>
          </a:p>
          <a:p>
            <a:pPr marL="45720" indent="0">
              <a:buNone/>
            </a:pPr>
            <a:r>
              <a:rPr lang="zh-CN" altLang="en-US" sz="2400" dirty="0" smtClean="0"/>
              <a:t>例</a:t>
            </a:r>
            <a:r>
              <a:rPr lang="zh-CN" altLang="zh-CN" sz="2400" dirty="0" smtClean="0"/>
              <a:t>如：</a:t>
            </a:r>
            <a:r>
              <a:rPr lang="en-US" altLang="zh-CN" sz="2400" dirty="0" smtClean="0"/>
              <a:t>(</a:t>
            </a:r>
            <a:r>
              <a:rPr lang="en-US" altLang="zh-CN" sz="2400" dirty="0"/>
              <a:t>11) I told you [Jack </a:t>
            </a:r>
            <a:r>
              <a:rPr lang="en-US" altLang="zh-CN" sz="2400" u="sng" dirty="0"/>
              <a:t>to be</a:t>
            </a:r>
            <a:r>
              <a:rPr lang="en-US" altLang="zh-CN" sz="2400" dirty="0"/>
              <a:t> a good boy]</a:t>
            </a:r>
            <a:endParaRPr lang="zh-CN" altLang="zh-CN" sz="2400" dirty="0"/>
          </a:p>
          <a:p>
            <a:pPr marL="45720" indent="0">
              <a:buNone/>
            </a:pPr>
            <a:r>
              <a:rPr lang="en-US" altLang="zh-CN" sz="2400" dirty="0" smtClean="0"/>
              <a:t>          (</a:t>
            </a:r>
            <a:r>
              <a:rPr lang="en-US" altLang="zh-CN" sz="2400" dirty="0"/>
              <a:t>12) I told you [Jack </a:t>
            </a:r>
            <a:r>
              <a:rPr lang="en-US" altLang="zh-CN" sz="2400" u="sng" dirty="0"/>
              <a:t>is</a:t>
            </a:r>
            <a:r>
              <a:rPr lang="en-US" altLang="zh-CN" sz="2400" dirty="0"/>
              <a:t> a good boy]</a:t>
            </a:r>
            <a:endParaRPr lang="zh-CN" altLang="zh-CN" sz="2400" dirty="0"/>
          </a:p>
          <a:p>
            <a:pPr marL="45720" indent="0">
              <a:buNone/>
            </a:pPr>
            <a:r>
              <a:rPr lang="en-US" altLang="zh-CN" sz="2400" dirty="0" smtClean="0"/>
              <a:t>       (</a:t>
            </a:r>
            <a:r>
              <a:rPr lang="en-US" altLang="zh-CN" sz="2400" dirty="0"/>
              <a:t>11)</a:t>
            </a:r>
            <a:r>
              <a:rPr lang="zh-CN" altLang="zh-CN" sz="2400" dirty="0"/>
              <a:t>中小句中的动词是不定式，没有时态，因而</a:t>
            </a:r>
            <a:r>
              <a:rPr lang="en-US" altLang="zh-CN" sz="2400" dirty="0"/>
              <a:t>Jack</a:t>
            </a:r>
            <a:r>
              <a:rPr lang="zh-CN" altLang="zh-CN" sz="2400" dirty="0"/>
              <a:t>无法获得格。根据规则，</a:t>
            </a:r>
            <a:r>
              <a:rPr lang="en-US" altLang="zh-CN" sz="2400" dirty="0"/>
              <a:t>Jack</a:t>
            </a:r>
            <a:r>
              <a:rPr lang="zh-CN" altLang="zh-CN" sz="2400" dirty="0"/>
              <a:t>有语音形式但没有格，不能成立，所以</a:t>
            </a:r>
            <a:r>
              <a:rPr lang="en-US" altLang="zh-CN" sz="2400" dirty="0"/>
              <a:t>(11)</a:t>
            </a:r>
            <a:r>
              <a:rPr lang="zh-CN" altLang="zh-CN" sz="2400" dirty="0"/>
              <a:t>不合语法；而</a:t>
            </a:r>
            <a:r>
              <a:rPr lang="en-US" altLang="zh-CN" sz="2400" dirty="0"/>
              <a:t>(12)</a:t>
            </a:r>
            <a:r>
              <a:rPr lang="zh-CN" altLang="zh-CN" sz="2400" dirty="0"/>
              <a:t>中的动词有时态，</a:t>
            </a:r>
            <a:r>
              <a:rPr lang="en-US" altLang="zh-CN" sz="2400" dirty="0"/>
              <a:t>INFL</a:t>
            </a:r>
            <a:r>
              <a:rPr lang="zh-CN" altLang="zh-CN" sz="2400" dirty="0"/>
              <a:t>指定主语</a:t>
            </a:r>
            <a:r>
              <a:rPr lang="en-US" altLang="zh-CN" sz="2400" dirty="0"/>
              <a:t>Jack</a:t>
            </a:r>
            <a:r>
              <a:rPr lang="zh-CN" altLang="zh-CN" sz="2400" dirty="0"/>
              <a:t>为主格</a:t>
            </a:r>
            <a:r>
              <a:rPr lang="zh-CN" altLang="zh-CN" sz="2400" dirty="0" smtClean="0"/>
              <a:t>。</a:t>
            </a:r>
            <a:endParaRPr lang="en-US" altLang="zh-CN" sz="2400" dirty="0" smtClean="0"/>
          </a:p>
          <a:p>
            <a:pPr marL="45720" indent="0">
              <a:buNone/>
            </a:pPr>
            <a:endParaRPr lang="zh-CN" altLang="zh-CN" sz="2400" dirty="0"/>
          </a:p>
        </p:txBody>
      </p:sp>
    </p:spTree>
    <p:extLst>
      <p:ext uri="{BB962C8B-B14F-4D97-AF65-F5344CB8AC3E}">
        <p14:creationId xmlns:p14="http://schemas.microsoft.com/office/powerpoint/2010/main" val="11474063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592301" y="261343"/>
            <a:ext cx="10434320" cy="1356360"/>
          </a:xfrm>
        </p:spPr>
        <p:txBody>
          <a:bodyPr rtlCol="0"/>
          <a:lstStyle/>
          <a:p>
            <a:r>
              <a:rPr lang="en-US" altLang="zh-CN" dirty="0"/>
              <a:t>19.4</a:t>
            </a:r>
            <a:r>
              <a:rPr lang="zh-CN" altLang="zh-CN" dirty="0"/>
              <a:t>格语法和格理论提出了哪些重要概念？</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 xmlns:a16="http://schemas.microsoft.com/office/drawing/2014/main" id="{898A2965-2BE7-41AC-8102-BD7E2E7DA7B4}"/>
              </a:ext>
            </a:extLst>
          </p:cNvPr>
          <p:cNvSpPr>
            <a:spLocks noGrp="1"/>
          </p:cNvSpPr>
          <p:nvPr>
            <p:ph idx="1"/>
          </p:nvPr>
        </p:nvSpPr>
        <p:spPr>
          <a:xfrm>
            <a:off x="822960" y="1402080"/>
            <a:ext cx="10546080" cy="5059680"/>
          </a:xfrm>
        </p:spPr>
        <p:txBody>
          <a:bodyPr>
            <a:normAutofit lnSpcReduction="10000"/>
          </a:bodyPr>
          <a:lstStyle/>
          <a:p>
            <a:pPr marL="45720" indent="0">
              <a:lnSpc>
                <a:spcPct val="150000"/>
              </a:lnSpc>
              <a:buNone/>
            </a:pPr>
            <a:r>
              <a:rPr lang="en-US" altLang="zh-CN" sz="2400" dirty="0" smtClean="0"/>
              <a:t>       </a:t>
            </a:r>
            <a:r>
              <a:rPr lang="zh-CN" altLang="zh-CN" sz="2400" dirty="0" smtClean="0"/>
              <a:t>根据</a:t>
            </a:r>
            <a:r>
              <a:rPr lang="en-US" altLang="zh-CN" sz="2400" dirty="0" err="1"/>
              <a:t>Lasnik</a:t>
            </a:r>
            <a:r>
              <a:rPr lang="zh-CN" altLang="zh-CN" sz="2400" dirty="0"/>
              <a:t>的归纳，其核心内容有两点：词汇性</a:t>
            </a:r>
            <a:r>
              <a:rPr lang="en-US" altLang="zh-CN" sz="2400" dirty="0"/>
              <a:t>NP</a:t>
            </a:r>
            <a:r>
              <a:rPr lang="zh-CN" altLang="zh-CN" sz="2400" dirty="0"/>
              <a:t>（即带词汇中心语的</a:t>
            </a:r>
            <a:r>
              <a:rPr lang="en-US" altLang="zh-CN" sz="2400" dirty="0"/>
              <a:t>NP</a:t>
            </a:r>
            <a:r>
              <a:rPr lang="zh-CN" altLang="zh-CN" sz="2400" dirty="0"/>
              <a:t>）必须有格；</a:t>
            </a:r>
            <a:r>
              <a:rPr lang="en-US" altLang="zh-CN" sz="2400" dirty="0"/>
              <a:t>N</a:t>
            </a:r>
            <a:r>
              <a:rPr lang="zh-CN" altLang="zh-CN" sz="2400" dirty="0"/>
              <a:t>无格则不合法（戴曼纯，</a:t>
            </a:r>
            <a:r>
              <a:rPr lang="en-US" altLang="zh-CN" sz="2400" dirty="0"/>
              <a:t>2011</a:t>
            </a:r>
            <a:r>
              <a:rPr lang="zh-CN" altLang="zh-CN" sz="2400" dirty="0"/>
              <a:t>）。戴曼纯（</a:t>
            </a:r>
            <a:r>
              <a:rPr lang="en-US" altLang="zh-CN" sz="2400" dirty="0"/>
              <a:t>2011</a:t>
            </a:r>
            <a:r>
              <a:rPr lang="zh-CN" altLang="zh-CN" sz="2400" dirty="0"/>
              <a:t>）进一步指出，具体来说，格过滤条件有四点：</a:t>
            </a:r>
          </a:p>
          <a:p>
            <a:pPr marL="45720" indent="0">
              <a:lnSpc>
                <a:spcPct val="150000"/>
              </a:lnSpc>
              <a:buNone/>
            </a:pPr>
            <a:r>
              <a:rPr lang="zh-CN" altLang="en-US" sz="2400" dirty="0"/>
              <a:t>☛</a:t>
            </a:r>
            <a:r>
              <a:rPr lang="en-US" altLang="zh-CN" sz="2400" dirty="0" smtClean="0"/>
              <a:t>(</a:t>
            </a:r>
            <a:r>
              <a:rPr lang="en-US" altLang="zh-CN" sz="2400" dirty="0"/>
              <a:t>1)</a:t>
            </a:r>
            <a:r>
              <a:rPr lang="zh-CN" altLang="zh-CN" sz="2400" dirty="0"/>
              <a:t>赋格者要求必须有受格者接受赋格并核查其格特征；</a:t>
            </a:r>
          </a:p>
          <a:p>
            <a:pPr marL="45720" indent="0">
              <a:lnSpc>
                <a:spcPct val="150000"/>
              </a:lnSpc>
              <a:buNone/>
            </a:pPr>
            <a:r>
              <a:rPr lang="zh-CN" altLang="en-US" sz="2400" dirty="0"/>
              <a:t>☛</a:t>
            </a:r>
            <a:r>
              <a:rPr lang="en-US" altLang="zh-CN" sz="2400" dirty="0" smtClean="0"/>
              <a:t>(</a:t>
            </a:r>
            <a:r>
              <a:rPr lang="en-US" altLang="zh-CN" sz="2400" dirty="0"/>
              <a:t>2)</a:t>
            </a:r>
            <a:r>
              <a:rPr lang="zh-CN" altLang="zh-CN" sz="2400" dirty="0"/>
              <a:t>赋格者必须局部成分统制受格者；</a:t>
            </a:r>
          </a:p>
          <a:p>
            <a:pPr marL="45720" indent="0">
              <a:lnSpc>
                <a:spcPct val="150000"/>
              </a:lnSpc>
              <a:buNone/>
            </a:pPr>
            <a:r>
              <a:rPr lang="zh-CN" altLang="en-US" sz="2400" dirty="0"/>
              <a:t>☛</a:t>
            </a:r>
            <a:r>
              <a:rPr lang="en-US" altLang="zh-CN" sz="2400" dirty="0" smtClean="0"/>
              <a:t>(</a:t>
            </a:r>
            <a:r>
              <a:rPr lang="en-US" altLang="zh-CN" sz="2400" dirty="0"/>
              <a:t>3)</a:t>
            </a:r>
            <a:r>
              <a:rPr lang="zh-CN" altLang="zh-CN" sz="2400" dirty="0"/>
              <a:t>潜在的受格者在没有赋格者的情况下免于结构格的过滤</a:t>
            </a:r>
            <a:r>
              <a:rPr lang="zh-CN" altLang="zh-CN" sz="2400" dirty="0" smtClean="0"/>
              <a:t>；</a:t>
            </a:r>
          </a:p>
          <a:p>
            <a:pPr marL="45720" indent="0">
              <a:lnSpc>
                <a:spcPct val="150000"/>
              </a:lnSpc>
              <a:buNone/>
            </a:pPr>
            <a:r>
              <a:rPr lang="zh-CN" altLang="en-US" sz="2400" dirty="0"/>
              <a:t>☛</a:t>
            </a:r>
            <a:r>
              <a:rPr lang="en-US" altLang="zh-CN" sz="2400" dirty="0" smtClean="0"/>
              <a:t>(</a:t>
            </a:r>
            <a:r>
              <a:rPr lang="en-US" altLang="zh-CN" sz="2400" dirty="0" smtClean="0"/>
              <a:t>4)</a:t>
            </a:r>
            <a:r>
              <a:rPr lang="zh-CN" altLang="zh-CN" sz="2400" dirty="0" smtClean="0"/>
              <a:t>在有赋格者的情况下，如果同时有两个潜在的受格者，那么带显性格形态标记的潜在受格者必须通过格过滤。</a:t>
            </a:r>
            <a:endParaRPr lang="zh-CN" altLang="zh-CN" sz="2400" dirty="0"/>
          </a:p>
        </p:txBody>
      </p:sp>
    </p:spTree>
    <p:extLst>
      <p:ext uri="{BB962C8B-B14F-4D97-AF65-F5344CB8AC3E}">
        <p14:creationId xmlns:p14="http://schemas.microsoft.com/office/powerpoint/2010/main" val="42107301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934720" y="244867"/>
            <a:ext cx="10434320" cy="1356360"/>
          </a:xfrm>
        </p:spPr>
        <p:txBody>
          <a:bodyPr rtlCol="0"/>
          <a:lstStyle/>
          <a:p>
            <a:r>
              <a:rPr lang="en-US" altLang="zh-CN" dirty="0"/>
              <a:t>19.4</a:t>
            </a:r>
            <a:r>
              <a:rPr lang="zh-CN" altLang="zh-CN" dirty="0"/>
              <a:t>格语法和格理论提出了哪些重要概念？</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 xmlns:a16="http://schemas.microsoft.com/office/drawing/2014/main" id="{898A2965-2BE7-41AC-8102-BD7E2E7DA7B4}"/>
              </a:ext>
            </a:extLst>
          </p:cNvPr>
          <p:cNvSpPr>
            <a:spLocks noGrp="1"/>
          </p:cNvSpPr>
          <p:nvPr>
            <p:ph idx="1"/>
          </p:nvPr>
        </p:nvSpPr>
        <p:spPr>
          <a:xfrm>
            <a:off x="914400" y="1435032"/>
            <a:ext cx="10882184" cy="4356168"/>
          </a:xfrm>
        </p:spPr>
        <p:txBody>
          <a:bodyPr>
            <a:normAutofit/>
          </a:bodyPr>
          <a:lstStyle/>
          <a:p>
            <a:pPr marL="45720" indent="0">
              <a:lnSpc>
                <a:spcPct val="150000"/>
              </a:lnSpc>
              <a:buNone/>
            </a:pPr>
            <a:r>
              <a:rPr lang="zh-CN" altLang="zh-CN" sz="2400" dirty="0"/>
              <a:t>格过滤操作是指：</a:t>
            </a:r>
          </a:p>
          <a:p>
            <a:pPr marL="45720" indent="0">
              <a:lnSpc>
                <a:spcPct val="150000"/>
              </a:lnSpc>
              <a:buNone/>
            </a:pPr>
            <a:r>
              <a:rPr lang="en-US" altLang="zh-CN" sz="2400" dirty="0"/>
              <a:t>(1)</a:t>
            </a:r>
            <a:r>
              <a:rPr lang="zh-CN" altLang="zh-CN" sz="2400" dirty="0"/>
              <a:t>设</a:t>
            </a:r>
            <a:r>
              <a:rPr lang="en-US" altLang="zh-CN" sz="2400" dirty="0"/>
              <a:t>α</a:t>
            </a:r>
            <a:r>
              <a:rPr lang="zh-CN" altLang="zh-CN" sz="2400" dirty="0"/>
              <a:t>为赋格者，</a:t>
            </a:r>
            <a:r>
              <a:rPr lang="en-US" altLang="zh-CN" sz="2400" dirty="0"/>
              <a:t>β</a:t>
            </a:r>
            <a:r>
              <a:rPr lang="zh-CN" altLang="zh-CN" sz="2400" dirty="0"/>
              <a:t>为受格者；</a:t>
            </a:r>
          </a:p>
          <a:p>
            <a:pPr marL="45720" indent="0">
              <a:lnSpc>
                <a:spcPct val="150000"/>
              </a:lnSpc>
              <a:buNone/>
            </a:pPr>
            <a:r>
              <a:rPr lang="en-US" altLang="zh-CN" sz="2400" dirty="0"/>
              <a:t>(2)α</a:t>
            </a:r>
            <a:r>
              <a:rPr lang="zh-CN" altLang="zh-CN" sz="2400" dirty="0"/>
              <a:t>成分统制</a:t>
            </a:r>
            <a:r>
              <a:rPr lang="en-US" altLang="zh-CN" sz="2400" dirty="0"/>
              <a:t>β</a:t>
            </a:r>
            <a:r>
              <a:rPr lang="zh-CN" altLang="zh-CN" sz="2400" dirty="0"/>
              <a:t>时给</a:t>
            </a:r>
            <a:r>
              <a:rPr lang="en-US" altLang="zh-CN" sz="2400" dirty="0"/>
              <a:t>β</a:t>
            </a:r>
            <a:r>
              <a:rPr lang="zh-CN" altLang="zh-CN" sz="2400" dirty="0"/>
              <a:t>赋格，</a:t>
            </a:r>
            <a:r>
              <a:rPr lang="en-US" altLang="zh-CN" sz="2400" dirty="0"/>
              <a:t>β</a:t>
            </a:r>
            <a:r>
              <a:rPr lang="zh-CN" altLang="zh-CN" sz="2400" dirty="0"/>
              <a:t>移动至</a:t>
            </a:r>
            <a:r>
              <a:rPr lang="en-US" altLang="zh-CN" sz="2400" dirty="0"/>
              <a:t>Spec-α</a:t>
            </a:r>
            <a:r>
              <a:rPr lang="zh-CN" altLang="zh-CN" sz="2400" dirty="0"/>
              <a:t>位置核查并删除格特征</a:t>
            </a:r>
            <a:r>
              <a:rPr lang="zh-CN" altLang="zh-CN" sz="2400" dirty="0" smtClean="0"/>
              <a:t>。</a:t>
            </a:r>
            <a:endParaRPr lang="en-US" altLang="zh-CN" sz="2400" dirty="0" smtClean="0"/>
          </a:p>
          <a:p>
            <a:pPr marL="45720" indent="0">
              <a:lnSpc>
                <a:spcPct val="150000"/>
              </a:lnSpc>
              <a:buNone/>
            </a:pPr>
            <a:r>
              <a:rPr lang="en-GB" altLang="zh-CN" sz="2400" dirty="0" smtClean="0"/>
              <a:t>--------------------------------------------------------------------------------</a:t>
            </a:r>
            <a:endParaRPr lang="zh-CN" altLang="zh-CN" sz="2400" dirty="0"/>
          </a:p>
          <a:p>
            <a:pPr marL="45720" indent="0">
              <a:lnSpc>
                <a:spcPct val="150000"/>
              </a:lnSpc>
              <a:buNone/>
            </a:pPr>
            <a:r>
              <a:rPr lang="zh-CN" altLang="zh-CN" sz="2400" dirty="0" smtClean="0"/>
              <a:t>上述</a:t>
            </a:r>
            <a:r>
              <a:rPr lang="zh-CN" altLang="zh-CN" sz="2400" dirty="0"/>
              <a:t>内容便是格过滤规则的主要内容。</a:t>
            </a:r>
          </a:p>
        </p:txBody>
      </p:sp>
    </p:spTree>
    <p:extLst>
      <p:ext uri="{BB962C8B-B14F-4D97-AF65-F5344CB8AC3E}">
        <p14:creationId xmlns:p14="http://schemas.microsoft.com/office/powerpoint/2010/main" val="10367827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934720" y="244867"/>
            <a:ext cx="10434320" cy="1356360"/>
          </a:xfrm>
        </p:spPr>
        <p:txBody>
          <a:bodyPr rtlCol="0"/>
          <a:lstStyle/>
          <a:p>
            <a:r>
              <a:rPr lang="en-US" altLang="zh-CN" dirty="0"/>
              <a:t>19.4</a:t>
            </a:r>
            <a:r>
              <a:rPr lang="zh-CN" altLang="zh-CN" dirty="0"/>
              <a:t>格语法和格理论提出了哪些重要概念？</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 xmlns:a16="http://schemas.microsoft.com/office/drawing/2014/main" id="{898A2965-2BE7-41AC-8102-BD7E2E7DA7B4}"/>
              </a:ext>
            </a:extLst>
          </p:cNvPr>
          <p:cNvSpPr>
            <a:spLocks noGrp="1"/>
          </p:cNvSpPr>
          <p:nvPr>
            <p:ph idx="1"/>
          </p:nvPr>
        </p:nvSpPr>
        <p:spPr>
          <a:xfrm>
            <a:off x="822960" y="1402080"/>
            <a:ext cx="10546080" cy="5059680"/>
          </a:xfrm>
        </p:spPr>
        <p:txBody>
          <a:bodyPr>
            <a:normAutofit fontScale="92500"/>
          </a:bodyPr>
          <a:lstStyle/>
          <a:p>
            <a:pPr marL="45720" indent="0">
              <a:lnSpc>
                <a:spcPct val="150000"/>
              </a:lnSpc>
              <a:buNone/>
            </a:pPr>
            <a:r>
              <a:rPr lang="zh-CN" altLang="zh-CN" sz="2400" b="1" dirty="0"/>
              <a:t>（三）可见性假说</a:t>
            </a:r>
          </a:p>
          <a:p>
            <a:pPr marL="45720" indent="0">
              <a:lnSpc>
                <a:spcPct val="150000"/>
              </a:lnSpc>
              <a:buNone/>
            </a:pPr>
            <a:r>
              <a:rPr lang="en-US" altLang="zh-CN" sz="2400" dirty="0" smtClean="0"/>
              <a:t>       </a:t>
            </a:r>
            <a:r>
              <a:rPr lang="zh-CN" altLang="zh-CN" sz="2400" dirty="0" smtClean="0"/>
              <a:t>根据</a:t>
            </a:r>
            <a:r>
              <a:rPr lang="zh-CN" altLang="zh-CN" sz="2400" dirty="0"/>
              <a:t>张培翠，庄会彬（</a:t>
            </a:r>
            <a:r>
              <a:rPr lang="en-US" altLang="zh-CN" sz="2400" dirty="0"/>
              <a:t>2015</a:t>
            </a:r>
            <a:r>
              <a:rPr lang="zh-CN" altLang="zh-CN" sz="2400" dirty="0"/>
              <a:t>）的研究，</a:t>
            </a:r>
            <a:r>
              <a:rPr lang="en-US" altLang="zh-CN" sz="2400" dirty="0"/>
              <a:t>VO</a:t>
            </a:r>
            <a:r>
              <a:rPr lang="zh-CN" altLang="zh-CN" sz="2400" dirty="0"/>
              <a:t>式复杂动词的宾语通过两种方式获得格的现象可以用句法解释：</a:t>
            </a:r>
          </a:p>
          <a:p>
            <a:pPr marL="45720" indent="0">
              <a:lnSpc>
                <a:spcPct val="150000"/>
              </a:lnSpc>
              <a:buNone/>
            </a:pPr>
            <a:r>
              <a:rPr lang="en-US" altLang="zh-CN" sz="2400" dirty="0" smtClean="0"/>
              <a:t>       </a:t>
            </a:r>
            <a:r>
              <a:rPr lang="zh-CN" altLang="zh-CN" sz="2400" dirty="0" smtClean="0"/>
              <a:t>一</a:t>
            </a:r>
            <a:r>
              <a:rPr lang="zh-CN" altLang="zh-CN" sz="2400" dirty="0"/>
              <a:t>是题元标准：每一个论元必须且只能获得一个</a:t>
            </a:r>
            <a:r>
              <a:rPr lang="en-US" altLang="zh-CN" sz="2400" dirty="0"/>
              <a:t>θ-</a:t>
            </a:r>
            <a:r>
              <a:rPr lang="zh-CN" altLang="zh-CN" sz="2400" dirty="0"/>
              <a:t>角色；每一个</a:t>
            </a:r>
            <a:r>
              <a:rPr lang="en-US" altLang="zh-CN" sz="2400" dirty="0"/>
              <a:t>θ-</a:t>
            </a:r>
            <a:r>
              <a:rPr lang="zh-CN" altLang="zh-CN" sz="2400" dirty="0"/>
              <a:t>角色必须且只能被指派给一个论元</a:t>
            </a:r>
            <a:r>
              <a:rPr lang="zh-CN" altLang="zh-CN" sz="2400" dirty="0" smtClean="0"/>
              <a:t>。</a:t>
            </a:r>
            <a:endParaRPr lang="en-US" altLang="zh-CN" sz="2400" dirty="0" smtClean="0"/>
          </a:p>
          <a:p>
            <a:pPr marL="45720" indent="0">
              <a:lnSpc>
                <a:spcPct val="150000"/>
              </a:lnSpc>
              <a:buNone/>
            </a:pPr>
            <a:r>
              <a:rPr lang="en-US" altLang="zh-CN" sz="2400" dirty="0" smtClean="0"/>
              <a:t>       </a:t>
            </a:r>
            <a:r>
              <a:rPr lang="zh-CN" altLang="zh-CN" sz="2400" dirty="0" smtClean="0"/>
              <a:t>二</a:t>
            </a:r>
            <a:r>
              <a:rPr lang="zh-CN" altLang="zh-CN" sz="2400" dirty="0"/>
              <a:t>是可见性假说：一个名词短语</a:t>
            </a:r>
            <a:r>
              <a:rPr lang="en-US" altLang="zh-CN" sz="2400" dirty="0"/>
              <a:t>( NP </a:t>
            </a:r>
            <a:r>
              <a:rPr lang="zh-CN" altLang="zh-CN" sz="2400" dirty="0"/>
              <a:t>或</a:t>
            </a:r>
            <a:r>
              <a:rPr lang="en-US" altLang="zh-CN" sz="2400" dirty="0"/>
              <a:t> DP) </a:t>
            </a:r>
            <a:r>
              <a:rPr lang="zh-CN" altLang="zh-CN" sz="2400" dirty="0"/>
              <a:t>要得到</a:t>
            </a:r>
            <a:r>
              <a:rPr lang="en-US" altLang="zh-CN" sz="2400" dirty="0"/>
              <a:t> θ-</a:t>
            </a:r>
            <a:r>
              <a:rPr lang="zh-CN" altLang="zh-CN" sz="2400" dirty="0"/>
              <a:t>角色，必须是可见的；而名词短语要在句中成为可见成分，必须具有格。下面便举例说明</a:t>
            </a:r>
            <a:r>
              <a:rPr lang="en-US" altLang="zh-CN" sz="2400" dirty="0"/>
              <a:t>VO</a:t>
            </a:r>
            <a:r>
              <a:rPr lang="zh-CN" altLang="zh-CN" sz="2400" dirty="0"/>
              <a:t>式复杂动词自身所携带的</a:t>
            </a:r>
            <a:r>
              <a:rPr lang="en-US" altLang="zh-CN" sz="2400" dirty="0"/>
              <a:t>O</a:t>
            </a:r>
            <a:r>
              <a:rPr lang="zh-CN" altLang="zh-CN" sz="2400" dirty="0"/>
              <a:t>如何满足题元标准和格要求，以及其宾语的实现问题。</a:t>
            </a:r>
          </a:p>
        </p:txBody>
      </p:sp>
    </p:spTree>
    <p:extLst>
      <p:ext uri="{BB962C8B-B14F-4D97-AF65-F5344CB8AC3E}">
        <p14:creationId xmlns:p14="http://schemas.microsoft.com/office/powerpoint/2010/main" val="31288390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934720" y="244867"/>
            <a:ext cx="10434320" cy="1356360"/>
          </a:xfrm>
        </p:spPr>
        <p:txBody>
          <a:bodyPr rtlCol="0"/>
          <a:lstStyle/>
          <a:p>
            <a:r>
              <a:rPr lang="en-US" altLang="zh-CN" dirty="0"/>
              <a:t>19.4</a:t>
            </a:r>
            <a:r>
              <a:rPr lang="zh-CN" altLang="zh-CN" dirty="0"/>
              <a:t>格语法和格理论提出了哪些重要概念？</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 xmlns:a16="http://schemas.microsoft.com/office/drawing/2014/main" id="{898A2965-2BE7-41AC-8102-BD7E2E7DA7B4}"/>
              </a:ext>
            </a:extLst>
          </p:cNvPr>
          <p:cNvSpPr>
            <a:spLocks noGrp="1"/>
          </p:cNvSpPr>
          <p:nvPr>
            <p:ph idx="1"/>
          </p:nvPr>
        </p:nvSpPr>
        <p:spPr>
          <a:xfrm>
            <a:off x="822960" y="1402080"/>
            <a:ext cx="10546080" cy="5059680"/>
          </a:xfrm>
        </p:spPr>
        <p:txBody>
          <a:bodyPr>
            <a:normAutofit/>
          </a:bodyPr>
          <a:lstStyle/>
          <a:p>
            <a:pPr marL="45720" indent="0">
              <a:lnSpc>
                <a:spcPct val="150000"/>
              </a:lnSpc>
              <a:buNone/>
            </a:pPr>
            <a:r>
              <a:rPr lang="zh-CN" altLang="en-US" sz="2400" dirty="0" smtClean="0"/>
              <a:t>例如：</a:t>
            </a:r>
            <a:r>
              <a:rPr lang="en-US" altLang="zh-CN" sz="2400" dirty="0" smtClean="0"/>
              <a:t>(13</a:t>
            </a:r>
            <a:r>
              <a:rPr lang="en-US" altLang="zh-CN" sz="2400" dirty="0"/>
              <a:t>)</a:t>
            </a:r>
            <a:r>
              <a:rPr lang="zh-CN" altLang="zh-CN" sz="2400" dirty="0"/>
              <a:t>他很喜欢</a:t>
            </a:r>
            <a:r>
              <a:rPr lang="zh-CN" altLang="zh-CN" sz="2400" u="sng" dirty="0"/>
              <a:t>泼冷水</a:t>
            </a:r>
            <a:r>
              <a:rPr lang="zh-CN" altLang="zh-CN" sz="2400" dirty="0"/>
              <a:t>。</a:t>
            </a:r>
          </a:p>
          <a:p>
            <a:pPr marL="45720" indent="0">
              <a:lnSpc>
                <a:spcPct val="150000"/>
              </a:lnSpc>
              <a:buNone/>
            </a:pPr>
            <a:r>
              <a:rPr lang="en-US" altLang="zh-CN" sz="2400" dirty="0" smtClean="0"/>
              <a:t>          (</a:t>
            </a:r>
            <a:r>
              <a:rPr lang="en-US" altLang="zh-CN" sz="2400" dirty="0"/>
              <a:t>14)</a:t>
            </a:r>
            <a:r>
              <a:rPr lang="zh-CN" altLang="zh-CN" sz="2400" dirty="0"/>
              <a:t>他曾经想过</a:t>
            </a:r>
            <a:r>
              <a:rPr lang="zh-CN" altLang="zh-CN" sz="2400" u="sng" dirty="0" smtClean="0"/>
              <a:t>敲竹杠</a:t>
            </a:r>
            <a:endParaRPr lang="en-US" altLang="zh-CN" sz="2400" u="sng" dirty="0" smtClean="0"/>
          </a:p>
          <a:p>
            <a:pPr marL="45720" indent="0">
              <a:lnSpc>
                <a:spcPct val="150000"/>
              </a:lnSpc>
              <a:buNone/>
            </a:pPr>
            <a:r>
              <a:rPr lang="en-US" altLang="zh-CN" sz="2400" dirty="0"/>
              <a:t/>
            </a:r>
            <a:br>
              <a:rPr lang="en-US" altLang="zh-CN" sz="2400" dirty="0"/>
            </a:br>
            <a:r>
              <a:rPr lang="en-US" altLang="zh-CN" sz="2400" dirty="0" smtClean="0"/>
              <a:t>        </a:t>
            </a:r>
            <a:r>
              <a:rPr lang="zh-CN" altLang="zh-CN" sz="2400" dirty="0" smtClean="0"/>
              <a:t>“冷水”</a:t>
            </a:r>
            <a:r>
              <a:rPr lang="zh-CN" altLang="zh-CN" sz="2400" dirty="0"/>
              <a:t>和“竹杠”并不是指真实世界里的实体，即在习语义中不是指称表达式，这就说明它们并非论元。然而，要传达习语的意思（“打击”、“敲诈、勒索”），“冷水”和“竹杠”却必须出现，否则语义就变得不完整，甚至失去了习语意义。</a:t>
            </a:r>
          </a:p>
        </p:txBody>
      </p:sp>
    </p:spTree>
    <p:extLst>
      <p:ext uri="{BB962C8B-B14F-4D97-AF65-F5344CB8AC3E}">
        <p14:creationId xmlns:p14="http://schemas.microsoft.com/office/powerpoint/2010/main" val="37841914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934720" y="244867"/>
            <a:ext cx="10434320" cy="1356360"/>
          </a:xfrm>
        </p:spPr>
        <p:txBody>
          <a:bodyPr rtlCol="0"/>
          <a:lstStyle/>
          <a:p>
            <a:r>
              <a:rPr lang="en-US" altLang="zh-CN" dirty="0"/>
              <a:t>19.4</a:t>
            </a:r>
            <a:r>
              <a:rPr lang="zh-CN" altLang="zh-CN" dirty="0"/>
              <a:t>格语法和格理论提出了哪些重要概念？</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 xmlns:a16="http://schemas.microsoft.com/office/drawing/2014/main" id="{898A2965-2BE7-41AC-8102-BD7E2E7DA7B4}"/>
              </a:ext>
            </a:extLst>
          </p:cNvPr>
          <p:cNvSpPr>
            <a:spLocks noGrp="1"/>
          </p:cNvSpPr>
          <p:nvPr>
            <p:ph idx="1"/>
          </p:nvPr>
        </p:nvSpPr>
        <p:spPr>
          <a:xfrm>
            <a:off x="822960" y="1402080"/>
            <a:ext cx="10546080" cy="5059680"/>
          </a:xfrm>
        </p:spPr>
        <p:txBody>
          <a:bodyPr>
            <a:normAutofit/>
          </a:bodyPr>
          <a:lstStyle/>
          <a:p>
            <a:pPr marL="45720" indent="0">
              <a:lnSpc>
                <a:spcPct val="150000"/>
              </a:lnSpc>
              <a:buNone/>
            </a:pPr>
            <a:r>
              <a:rPr lang="zh-CN" altLang="zh-CN" sz="2400" dirty="0"/>
              <a:t>如例</a:t>
            </a:r>
            <a:r>
              <a:rPr lang="en-US" altLang="zh-CN" sz="2400" dirty="0"/>
              <a:t>(15)</a:t>
            </a:r>
            <a:r>
              <a:rPr lang="zh-CN" altLang="zh-CN" sz="2400" dirty="0"/>
              <a:t>、</a:t>
            </a:r>
            <a:r>
              <a:rPr lang="en-US" altLang="zh-CN" sz="2400" dirty="0"/>
              <a:t>(16)</a:t>
            </a:r>
            <a:r>
              <a:rPr lang="zh-CN" altLang="zh-CN" sz="2400" dirty="0"/>
              <a:t>表示该句子不合法、例</a:t>
            </a:r>
            <a:r>
              <a:rPr lang="en-US" altLang="zh-CN" sz="2400" dirty="0"/>
              <a:t>(17)</a:t>
            </a:r>
            <a:r>
              <a:rPr lang="zh-CN" altLang="zh-CN" sz="2400" dirty="0"/>
              <a:t>、</a:t>
            </a:r>
            <a:r>
              <a:rPr lang="en-US" altLang="zh-CN" sz="2400" dirty="0"/>
              <a:t>(18)</a:t>
            </a:r>
            <a:r>
              <a:rPr lang="zh-CN" altLang="zh-CN" sz="2400" dirty="0"/>
              <a:t>表示该句子无法产出期望的语用意义：</a:t>
            </a:r>
          </a:p>
          <a:p>
            <a:pPr marL="45720" indent="0">
              <a:lnSpc>
                <a:spcPct val="150000"/>
              </a:lnSpc>
              <a:buNone/>
            </a:pPr>
            <a:r>
              <a:rPr lang="en-US" altLang="zh-CN" sz="2400" dirty="0"/>
              <a:t>(15) </a:t>
            </a:r>
            <a:r>
              <a:rPr lang="zh-CN" altLang="zh-CN" sz="2400" dirty="0"/>
              <a:t>他很喜欢</a:t>
            </a:r>
            <a:r>
              <a:rPr lang="zh-CN" altLang="zh-CN" sz="2400" u="sng" dirty="0"/>
              <a:t>泼</a:t>
            </a:r>
            <a:r>
              <a:rPr lang="zh-CN" altLang="zh-CN" sz="2400" dirty="0"/>
              <a:t>。</a:t>
            </a:r>
          </a:p>
          <a:p>
            <a:pPr marL="45720" indent="0">
              <a:lnSpc>
                <a:spcPct val="150000"/>
              </a:lnSpc>
              <a:buNone/>
            </a:pPr>
            <a:r>
              <a:rPr lang="en-US" altLang="zh-CN" sz="2400" dirty="0"/>
              <a:t>(16) </a:t>
            </a:r>
            <a:r>
              <a:rPr lang="zh-CN" altLang="zh-CN" sz="2400" dirty="0"/>
              <a:t>他曾经想过</a:t>
            </a:r>
            <a:r>
              <a:rPr lang="zh-CN" altLang="zh-CN" sz="2400" u="sng" dirty="0"/>
              <a:t>敲</a:t>
            </a:r>
            <a:r>
              <a:rPr lang="zh-CN" altLang="zh-CN" sz="2400" dirty="0"/>
              <a:t>。</a:t>
            </a:r>
          </a:p>
          <a:p>
            <a:pPr marL="45720" indent="0">
              <a:lnSpc>
                <a:spcPct val="150000"/>
              </a:lnSpc>
              <a:buNone/>
            </a:pPr>
            <a:r>
              <a:rPr lang="en-US" altLang="zh-CN" sz="2400" dirty="0"/>
              <a:t>(17) </a:t>
            </a:r>
            <a:r>
              <a:rPr lang="zh-CN" altLang="zh-CN" sz="2400" dirty="0"/>
              <a:t>他很喜欢</a:t>
            </a:r>
            <a:r>
              <a:rPr lang="zh-CN" altLang="zh-CN" sz="2400" u="sng" dirty="0"/>
              <a:t>泼热水</a:t>
            </a:r>
            <a:r>
              <a:rPr lang="zh-CN" altLang="zh-CN" sz="2400" dirty="0"/>
              <a:t>。</a:t>
            </a:r>
          </a:p>
          <a:p>
            <a:pPr marL="45720" indent="0">
              <a:lnSpc>
                <a:spcPct val="150000"/>
              </a:lnSpc>
              <a:buNone/>
            </a:pPr>
            <a:r>
              <a:rPr lang="en-US" altLang="zh-CN" sz="2400" dirty="0"/>
              <a:t>(18) </a:t>
            </a:r>
            <a:r>
              <a:rPr lang="zh-CN" altLang="zh-CN" sz="2400" dirty="0"/>
              <a:t>他曾经想过</a:t>
            </a:r>
            <a:r>
              <a:rPr lang="zh-CN" altLang="zh-CN" sz="2400" u="sng" dirty="0"/>
              <a:t>敲铁桶</a:t>
            </a:r>
            <a:r>
              <a:rPr lang="zh-CN" altLang="zh-CN" sz="2400" dirty="0"/>
              <a:t>。</a:t>
            </a:r>
          </a:p>
          <a:p>
            <a:pPr marL="45720" indent="0">
              <a:lnSpc>
                <a:spcPct val="150000"/>
              </a:lnSpc>
              <a:buNone/>
            </a:pPr>
            <a:r>
              <a:rPr lang="zh-CN" altLang="zh-CN" sz="2400" dirty="0"/>
              <a:t>所以，虽然“冷水”和“竹杠”并非指称表达式，却是特殊的论元。</a:t>
            </a:r>
          </a:p>
        </p:txBody>
      </p:sp>
    </p:spTree>
    <p:extLst>
      <p:ext uri="{BB962C8B-B14F-4D97-AF65-F5344CB8AC3E}">
        <p14:creationId xmlns:p14="http://schemas.microsoft.com/office/powerpoint/2010/main" val="20452158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934720" y="244867"/>
            <a:ext cx="10434320" cy="1356360"/>
          </a:xfrm>
        </p:spPr>
        <p:txBody>
          <a:bodyPr rtlCol="0"/>
          <a:lstStyle/>
          <a:p>
            <a:r>
              <a:rPr lang="en-US" altLang="zh-CN" dirty="0"/>
              <a:t>19.4</a:t>
            </a:r>
            <a:r>
              <a:rPr lang="zh-CN" altLang="zh-CN" dirty="0"/>
              <a:t>格语法和格理论提出了哪些重要概念？</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 xmlns:a16="http://schemas.microsoft.com/office/drawing/2014/main" id="{898A2965-2BE7-41AC-8102-BD7E2E7DA7B4}"/>
              </a:ext>
            </a:extLst>
          </p:cNvPr>
          <p:cNvSpPr>
            <a:spLocks noGrp="1"/>
          </p:cNvSpPr>
          <p:nvPr>
            <p:ph idx="1"/>
          </p:nvPr>
        </p:nvSpPr>
        <p:spPr>
          <a:xfrm>
            <a:off x="822960" y="1402080"/>
            <a:ext cx="10546080" cy="5059680"/>
          </a:xfrm>
        </p:spPr>
        <p:txBody>
          <a:bodyPr>
            <a:normAutofit/>
          </a:bodyPr>
          <a:lstStyle/>
          <a:p>
            <a:pPr marL="45720" indent="0">
              <a:lnSpc>
                <a:spcPct val="150000"/>
              </a:lnSpc>
              <a:buNone/>
            </a:pPr>
            <a:r>
              <a:rPr lang="en-US" altLang="zh-CN" sz="2400" dirty="0" smtClean="0"/>
              <a:t>       </a:t>
            </a:r>
            <a:r>
              <a:rPr lang="zh-CN" altLang="zh-CN" sz="2400" dirty="0" smtClean="0"/>
              <a:t>除此之外</a:t>
            </a:r>
            <a:r>
              <a:rPr lang="zh-CN" altLang="zh-CN" sz="2400" dirty="0"/>
              <a:t>，这里的动词“泼”、“敲”和非习语意义的动词“泼”、“敲”不一样，特别是不能被动化，否则就失去了原有的习语</a:t>
            </a:r>
            <a:r>
              <a:rPr lang="zh-CN" altLang="zh-CN" sz="2400" dirty="0" smtClean="0"/>
              <a:t>意义</a:t>
            </a:r>
            <a:r>
              <a:rPr lang="zh-CN" altLang="en-US" sz="2400" dirty="0" smtClean="0"/>
              <a:t>。</a:t>
            </a:r>
            <a:endParaRPr lang="zh-CN" altLang="zh-CN" sz="2400" dirty="0"/>
          </a:p>
          <a:p>
            <a:pPr marL="45720" indent="0">
              <a:lnSpc>
                <a:spcPct val="150000"/>
              </a:lnSpc>
              <a:buNone/>
            </a:pPr>
            <a:r>
              <a:rPr lang="zh-CN" altLang="en-US" sz="2400" dirty="0" smtClean="0"/>
              <a:t>例如：</a:t>
            </a:r>
            <a:r>
              <a:rPr lang="en-US" altLang="zh-CN" sz="2400" dirty="0" smtClean="0"/>
              <a:t>(19</a:t>
            </a:r>
            <a:r>
              <a:rPr lang="en-US" altLang="zh-CN" sz="2400" dirty="0"/>
              <a:t>) </a:t>
            </a:r>
            <a:r>
              <a:rPr lang="zh-CN" altLang="zh-CN" sz="2400" u="sng" dirty="0"/>
              <a:t>冷水</a:t>
            </a:r>
            <a:r>
              <a:rPr lang="zh-CN" altLang="zh-CN" sz="2400" dirty="0"/>
              <a:t>被他</a:t>
            </a:r>
            <a:r>
              <a:rPr lang="zh-CN" altLang="zh-CN" sz="2400" u="sng" dirty="0"/>
              <a:t>泼</a:t>
            </a:r>
            <a:r>
              <a:rPr lang="zh-CN" altLang="zh-CN" sz="2400" dirty="0"/>
              <a:t>了。</a:t>
            </a:r>
          </a:p>
          <a:p>
            <a:pPr marL="45720" indent="0">
              <a:lnSpc>
                <a:spcPct val="150000"/>
              </a:lnSpc>
              <a:buNone/>
            </a:pPr>
            <a:r>
              <a:rPr lang="en-US" altLang="zh-CN" sz="2400" dirty="0" smtClean="0"/>
              <a:t>          (</a:t>
            </a:r>
            <a:r>
              <a:rPr lang="en-US" altLang="zh-CN" sz="2400" dirty="0"/>
              <a:t>20) </a:t>
            </a:r>
            <a:r>
              <a:rPr lang="zh-CN" altLang="zh-CN" sz="2400" u="sng" dirty="0"/>
              <a:t>竹杠</a:t>
            </a:r>
            <a:r>
              <a:rPr lang="zh-CN" altLang="zh-CN" sz="2400" dirty="0"/>
              <a:t>被他</a:t>
            </a:r>
            <a:r>
              <a:rPr lang="zh-CN" altLang="zh-CN" sz="2400" u="sng" dirty="0"/>
              <a:t>敲</a:t>
            </a:r>
            <a:r>
              <a:rPr lang="zh-CN" altLang="zh-CN" sz="2400" dirty="0"/>
              <a:t>了。</a:t>
            </a:r>
          </a:p>
          <a:p>
            <a:pPr marL="45720" indent="0">
              <a:lnSpc>
                <a:spcPct val="150000"/>
              </a:lnSpc>
              <a:buNone/>
            </a:pPr>
            <a:r>
              <a:rPr lang="en-US" altLang="zh-CN" sz="2400" dirty="0" smtClean="0"/>
              <a:t>       </a:t>
            </a:r>
            <a:r>
              <a:rPr lang="zh-CN" altLang="zh-CN" sz="2400" dirty="0" smtClean="0"/>
              <a:t>“冷水”</a:t>
            </a:r>
            <a:r>
              <a:rPr lang="zh-CN" altLang="zh-CN" sz="2400" dirty="0"/>
              <a:t>和“竹杠”被视作特殊的论元，或准论元，便能从动词“泼”、“敲”获得特殊的题元角色。为获得题元角色，首先是可见的，即具有格，而格从动词获得。</a:t>
            </a:r>
          </a:p>
        </p:txBody>
      </p:sp>
    </p:spTree>
    <p:extLst>
      <p:ext uri="{BB962C8B-B14F-4D97-AF65-F5344CB8AC3E}">
        <p14:creationId xmlns:p14="http://schemas.microsoft.com/office/powerpoint/2010/main" val="34071711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zh-CN" altLang="en-US" dirty="0">
                <a:latin typeface="Microsoft YaHei UI" panose="020B0503020204020204" pitchFamily="34" charset="-122"/>
                <a:ea typeface="Microsoft YaHei UI" panose="020B0503020204020204" pitchFamily="34" charset="-122"/>
              </a:rPr>
              <a:t>目录</a:t>
            </a:r>
          </a:p>
        </p:txBody>
      </p:sp>
      <p:graphicFrame>
        <p:nvGraphicFramePr>
          <p:cNvPr id="4" name="内容占位符 3">
            <a:extLst>
              <a:ext uri="{FF2B5EF4-FFF2-40B4-BE49-F238E27FC236}">
                <a16:creationId xmlns="" xmlns:a16="http://schemas.microsoft.com/office/drawing/2014/main" id="{31F44B22-324B-4DE8-B32C-85312184904C}"/>
              </a:ext>
            </a:extLst>
          </p:cNvPr>
          <p:cNvGraphicFramePr>
            <a:graphicFrameLocks noGrp="1"/>
          </p:cNvGraphicFramePr>
          <p:nvPr>
            <p:ph idx="1"/>
            <p:extLst>
              <p:ext uri="{D42A27DB-BD31-4B8C-83A1-F6EECF244321}">
                <p14:modId xmlns:p14="http://schemas.microsoft.com/office/powerpoint/2010/main" val="4258771371"/>
              </p:ext>
            </p:extLst>
          </p:nvPr>
        </p:nvGraphicFramePr>
        <p:xfrm>
          <a:off x="1159668" y="1601227"/>
          <a:ext cx="9821370" cy="4435869"/>
        </p:xfrm>
        <a:graphic>
          <a:graphicData uri="http://schemas.openxmlformats.org/drawingml/2006/table">
            <a:tbl>
              <a:tblPr firstRow="1" bandRow="1">
                <a:tableStyleId>{5C22544A-7EE6-4342-B048-85BDC9FD1C3A}</a:tableStyleId>
              </a:tblPr>
              <a:tblGrid>
                <a:gridCol w="9821370">
                  <a:extLst>
                    <a:ext uri="{9D8B030D-6E8A-4147-A177-3AD203B41FA5}">
                      <a16:colId xmlns="" xmlns:a16="http://schemas.microsoft.com/office/drawing/2014/main" val="743422230"/>
                    </a:ext>
                  </a:extLst>
                </a:gridCol>
              </a:tblGrid>
              <a:tr h="472727">
                <a:tc>
                  <a:txBody>
                    <a:bodyPr/>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本节课，将学习</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endParaRPr lang="zh-CN"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extLst>
                  <a:ext uri="{0D108BD9-81ED-4DB2-BD59-A6C34878D82A}">
                    <a16:rowId xmlns="" xmlns:a16="http://schemas.microsoft.com/office/drawing/2014/main" val="2496822786"/>
                  </a:ext>
                </a:extLst>
              </a:tr>
              <a:tr h="3963142">
                <a:tc>
                  <a:txBody>
                    <a:bodyPr/>
                    <a:lstStyle/>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000" dirty="0" smtClean="0">
                          <a:latin typeface="Microsoft YaHei UI" panose="020B0503020204020204" pitchFamily="34" charset="-122"/>
                          <a:ea typeface="Microsoft YaHei UI" panose="020B0503020204020204" pitchFamily="34" charset="-122"/>
                          <a:cs typeface="Tahoma" panose="020B0604030504040204" pitchFamily="34" charset="0"/>
                        </a:rPr>
                        <a:t>19</a:t>
                      </a:r>
                      <a:r>
                        <a:rPr lang="en-GB" altLang="zh-CN" sz="2000" dirty="0" smtClean="0">
                          <a:latin typeface="Microsoft YaHei UI" panose="020B0503020204020204" pitchFamily="34" charset="-122"/>
                          <a:ea typeface="Microsoft YaHei UI" panose="020B0503020204020204" pitchFamily="34" charset="-122"/>
                          <a:cs typeface="Tahoma" panose="020B0604030504040204" pitchFamily="34" charset="0"/>
                        </a:rPr>
                        <a:t>.1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故事缘起</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000" dirty="0" smtClean="0">
                          <a:latin typeface="Microsoft YaHei UI" panose="020B0503020204020204" pitchFamily="34" charset="-122"/>
                          <a:ea typeface="Microsoft YaHei UI" panose="020B0503020204020204" pitchFamily="34" charset="-122"/>
                          <a:cs typeface="Tahoma" panose="020B0604030504040204" pitchFamily="34" charset="0"/>
                        </a:rPr>
                        <a:t>19</a:t>
                      </a:r>
                      <a:r>
                        <a:rPr lang="en-GB" altLang="zh-CN" sz="2000" dirty="0" smtClean="0">
                          <a:latin typeface="Microsoft YaHei UI" panose="020B0503020204020204" pitchFamily="34" charset="-122"/>
                          <a:ea typeface="Microsoft YaHei UI" panose="020B0503020204020204" pitchFamily="34" charset="-122"/>
                          <a:cs typeface="Tahoma" panose="020B0604030504040204" pitchFamily="34" charset="0"/>
                        </a:rPr>
                        <a:t>.2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故事引发的思考</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000" dirty="0" smtClean="0">
                          <a:latin typeface="Microsoft YaHei UI" panose="020B0503020204020204" pitchFamily="34" charset="-122"/>
                          <a:ea typeface="Microsoft YaHei UI" panose="020B0503020204020204" pitchFamily="34" charset="-122"/>
                          <a:cs typeface="Tahoma" panose="020B0604030504040204" pitchFamily="34" charset="0"/>
                        </a:rPr>
                        <a:t>19</a:t>
                      </a:r>
                      <a:r>
                        <a:rPr lang="en-GB" altLang="zh-CN" sz="2000" dirty="0" smtClean="0">
                          <a:latin typeface="Microsoft YaHei UI" panose="020B0503020204020204" pitchFamily="34" charset="-122"/>
                          <a:ea typeface="Microsoft YaHei UI" panose="020B0503020204020204" pitchFamily="34" charset="-122"/>
                          <a:cs typeface="Tahoma" panose="020B0604030504040204" pitchFamily="34" charset="0"/>
                        </a:rPr>
                        <a:t>.3 </a:t>
                      </a:r>
                      <a:r>
                        <a:rPr lang="zh-CN" altLang="en-US" sz="2000" dirty="0" smtClean="0">
                          <a:latin typeface="Microsoft YaHei UI" panose="020B0503020204020204" pitchFamily="34" charset="-122"/>
                          <a:ea typeface="Microsoft YaHei UI" panose="020B0503020204020204" pitchFamily="34" charset="-122"/>
                          <a:cs typeface="Tahoma" panose="020B0604030504040204" pitchFamily="34" charset="0"/>
                        </a:rPr>
                        <a:t>格是什么，格是怎样实现的？</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000" dirty="0" smtClean="0">
                          <a:latin typeface="Microsoft YaHei UI" panose="020B0503020204020204" pitchFamily="34" charset="-122"/>
                          <a:ea typeface="Microsoft YaHei UI" panose="020B0503020204020204" pitchFamily="34" charset="-122"/>
                          <a:cs typeface="Tahoma" panose="020B0604030504040204" pitchFamily="34" charset="0"/>
                        </a:rPr>
                        <a:t>19</a:t>
                      </a:r>
                      <a:r>
                        <a:rPr lang="en-GB" altLang="zh-CN" sz="2000" dirty="0" smtClean="0">
                          <a:latin typeface="Microsoft YaHei UI" panose="020B0503020204020204" pitchFamily="34" charset="-122"/>
                          <a:ea typeface="Microsoft YaHei UI" panose="020B0503020204020204" pitchFamily="34" charset="-122"/>
                          <a:cs typeface="Tahoma" panose="020B0604030504040204" pitchFamily="34" charset="0"/>
                        </a:rPr>
                        <a:t>.4 </a:t>
                      </a:r>
                      <a:r>
                        <a:rPr lang="zh-CN" altLang="zh-CN" sz="2000" kern="1200" dirty="0" smtClean="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rPr>
                        <a:t>格语法和格理论提出了哪些重要概念</a:t>
                      </a:r>
                      <a:r>
                        <a:rPr lang="zh-CN" altLang="en-US" sz="2000" kern="1200" dirty="0" smtClean="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rPr>
                        <a:t>？</a:t>
                      </a:r>
                      <a:endParaRPr lang="en-GB" altLang="zh-CN" sz="2000" kern="1200" dirty="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000" dirty="0" smtClean="0">
                          <a:latin typeface="Microsoft YaHei UI" panose="020B0503020204020204" pitchFamily="34" charset="-122"/>
                          <a:ea typeface="Microsoft YaHei UI" panose="020B0503020204020204" pitchFamily="34" charset="-122"/>
                          <a:cs typeface="Tahoma" panose="020B0604030504040204" pitchFamily="34" charset="0"/>
                        </a:rPr>
                        <a:t>19</a:t>
                      </a:r>
                      <a:r>
                        <a:rPr lang="en-GB" altLang="zh-CN" sz="2000" dirty="0" smtClean="0">
                          <a:latin typeface="Microsoft YaHei UI" panose="020B0503020204020204" pitchFamily="34" charset="-122"/>
                          <a:ea typeface="Microsoft YaHei UI" panose="020B0503020204020204" pitchFamily="34" charset="-122"/>
                          <a:cs typeface="Tahoma" panose="020B0604030504040204" pitchFamily="34" charset="0"/>
                        </a:rPr>
                        <a:t>.5 </a:t>
                      </a:r>
                      <a:r>
                        <a:rPr lang="zh-CN" altLang="zh-CN" sz="2000" kern="1200" dirty="0" smtClean="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rPr>
                        <a:t>格理论对语言学习有</a:t>
                      </a:r>
                      <a:r>
                        <a:rPr lang="zh-CN" altLang="zh-CN" sz="2000" kern="1200" smtClean="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rPr>
                        <a:t>什么启发</a:t>
                      </a:r>
                      <a:r>
                        <a:rPr lang="zh-CN" altLang="en-US" sz="2000" kern="1200" smtClean="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rPr>
                        <a:t>？</a:t>
                      </a:r>
                      <a:endParaRPr lang="en-US" altLang="zh-CN" sz="2000" kern="1200" dirty="0" smtClean="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000" dirty="0" smtClean="0">
                          <a:latin typeface="Microsoft YaHei UI" panose="020B0503020204020204" pitchFamily="34" charset="-122"/>
                          <a:ea typeface="Microsoft YaHei UI" panose="020B0503020204020204" pitchFamily="34" charset="-122"/>
                          <a:cs typeface="Tahoma" panose="020B0604030504040204" pitchFamily="34" charset="0"/>
                        </a:rPr>
                        <a:t>19</a:t>
                      </a:r>
                      <a:r>
                        <a:rPr lang="en-GB" altLang="zh-CN" sz="2000" dirty="0" smtClean="0">
                          <a:latin typeface="Microsoft YaHei UI" panose="020B0503020204020204" pitchFamily="34" charset="-122"/>
                          <a:ea typeface="Microsoft YaHei UI" panose="020B0503020204020204" pitchFamily="34" charset="-122"/>
                          <a:cs typeface="Tahoma" panose="020B0604030504040204" pitchFamily="34" charset="0"/>
                        </a:rPr>
                        <a:t>.</a:t>
                      </a:r>
                      <a:r>
                        <a:rPr lang="en-US" altLang="zh-CN" sz="2000" dirty="0" smtClean="0">
                          <a:latin typeface="Microsoft YaHei UI" panose="020B0503020204020204" pitchFamily="34" charset="-122"/>
                          <a:ea typeface="Microsoft YaHei UI" panose="020B0503020204020204" pitchFamily="34" charset="-122"/>
                          <a:cs typeface="Tahoma" panose="020B0604030504040204" pitchFamily="34" charset="0"/>
                        </a:rPr>
                        <a:t>6</a:t>
                      </a:r>
                      <a:r>
                        <a:rPr lang="en-GB" altLang="zh-CN" sz="2000" dirty="0" smtClean="0">
                          <a:latin typeface="Microsoft YaHei UI" panose="020B0503020204020204" pitchFamily="34" charset="-122"/>
                          <a:ea typeface="Microsoft YaHei UI" panose="020B0503020204020204" pitchFamily="34" charset="-122"/>
                          <a:cs typeface="Tahoma" panose="020B0604030504040204" pitchFamily="34" charset="0"/>
                        </a:rPr>
                        <a:t> </a:t>
                      </a:r>
                      <a:r>
                        <a:rPr lang="zh-CN" altLang="en-US" sz="2000" dirty="0" smtClean="0">
                          <a:latin typeface="Microsoft YaHei UI" panose="020B0503020204020204" pitchFamily="34" charset="-122"/>
                          <a:ea typeface="Microsoft YaHei UI" panose="020B0503020204020204" pitchFamily="34" charset="-122"/>
                          <a:cs typeface="Tahoma" panose="020B0604030504040204" pitchFamily="34" charset="0"/>
                        </a:rPr>
                        <a:t>结语</a:t>
                      </a:r>
                      <a:endParaRPr lang="zh-CN" sz="2000"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extLst>
                  <a:ext uri="{0D108BD9-81ED-4DB2-BD59-A6C34878D82A}">
                    <a16:rowId xmlns="" xmlns:a16="http://schemas.microsoft.com/office/drawing/2014/main" val="744739329"/>
                  </a:ext>
                </a:extLst>
              </a:tr>
            </a:tbl>
          </a:graphicData>
        </a:graphic>
      </p:graphicFrame>
      <p:pic>
        <p:nvPicPr>
          <p:cNvPr id="3" name="图片 2">
            <a:extLst>
              <a:ext uri="{FF2B5EF4-FFF2-40B4-BE49-F238E27FC236}">
                <a16:creationId xmlns="" xmlns:a16="http://schemas.microsoft.com/office/drawing/2014/main" id="{414F3856-63D4-4D22-A5D6-AD42B3EB7ABF}"/>
              </a:ext>
            </a:extLst>
          </p:cNvPr>
          <p:cNvPicPr>
            <a:picLocks noChangeAspect="1"/>
          </p:cNvPicPr>
          <p:nvPr/>
        </p:nvPicPr>
        <p:blipFill>
          <a:blip r:embed="rId3"/>
          <a:stretch>
            <a:fillRect/>
          </a:stretch>
        </p:blipFill>
        <p:spPr>
          <a:xfrm>
            <a:off x="2560280" y="465807"/>
            <a:ext cx="914479" cy="914479"/>
          </a:xfrm>
          <a:prstGeom prst="rect">
            <a:avLst/>
          </a:prstGeom>
        </p:spPr>
      </p:pic>
    </p:spTree>
    <p:extLst>
      <p:ext uri="{BB962C8B-B14F-4D97-AF65-F5344CB8AC3E}">
        <p14:creationId xmlns:p14="http://schemas.microsoft.com/office/powerpoint/2010/main" val="39424045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934720" y="244867"/>
            <a:ext cx="10434320" cy="1356360"/>
          </a:xfrm>
        </p:spPr>
        <p:txBody>
          <a:bodyPr rtlCol="0"/>
          <a:lstStyle/>
          <a:p>
            <a:r>
              <a:rPr lang="en-US" altLang="zh-CN" dirty="0" smtClean="0"/>
              <a:t>19.5</a:t>
            </a:r>
            <a:r>
              <a:rPr lang="en-US" altLang="zh-CN" dirty="0"/>
              <a:t> </a:t>
            </a:r>
            <a:r>
              <a:rPr lang="zh-CN" altLang="zh-CN" dirty="0" smtClean="0"/>
              <a:t>格</a:t>
            </a:r>
            <a:r>
              <a:rPr lang="zh-CN" altLang="zh-CN" dirty="0"/>
              <a:t>理论对语言学习有什么启发？</a:t>
            </a:r>
          </a:p>
        </p:txBody>
      </p:sp>
      <p:sp>
        <p:nvSpPr>
          <p:cNvPr id="6" name="内容占位符 5">
            <a:extLst>
              <a:ext uri="{FF2B5EF4-FFF2-40B4-BE49-F238E27FC236}">
                <a16:creationId xmlns="" xmlns:a16="http://schemas.microsoft.com/office/drawing/2014/main" id="{898A2965-2BE7-41AC-8102-BD7E2E7DA7B4}"/>
              </a:ext>
            </a:extLst>
          </p:cNvPr>
          <p:cNvSpPr>
            <a:spLocks noGrp="1"/>
          </p:cNvSpPr>
          <p:nvPr>
            <p:ph idx="1"/>
          </p:nvPr>
        </p:nvSpPr>
        <p:spPr>
          <a:xfrm>
            <a:off x="822960" y="1402080"/>
            <a:ext cx="10546080" cy="5059680"/>
          </a:xfrm>
        </p:spPr>
        <p:txBody>
          <a:bodyPr>
            <a:normAutofit/>
          </a:bodyPr>
          <a:lstStyle/>
          <a:p>
            <a:pPr marL="45720" indent="0">
              <a:lnSpc>
                <a:spcPct val="150000"/>
              </a:lnSpc>
              <a:buNone/>
            </a:pPr>
            <a:r>
              <a:rPr lang="en-US" altLang="zh-CN" sz="2400" dirty="0" smtClean="0"/>
              <a:t>       </a:t>
            </a:r>
            <a:r>
              <a:rPr lang="zh-CN" altLang="zh-CN" sz="2400" dirty="0" smtClean="0"/>
              <a:t>虽然</a:t>
            </a:r>
            <a:r>
              <a:rPr lang="zh-CN" altLang="zh-CN" sz="2400" dirty="0"/>
              <a:t>传统语法体系中的格范畴是指形态格，且英语属于形态不丰富的语言、汉语甚至没有形态格，但是经过学习，我们知道了形态格通过语言学家的抽象升华，成为了抽象格。这时的格就不仅是形态方面的变化，更重视词在句子中所起的作用</a:t>
            </a:r>
            <a:r>
              <a:rPr lang="zh-CN" altLang="zh-CN" sz="2400" dirty="0" smtClean="0"/>
              <a:t>。</a:t>
            </a:r>
            <a:endParaRPr lang="en-US" altLang="zh-CN" sz="2400" dirty="0" smtClean="0"/>
          </a:p>
          <a:p>
            <a:pPr marL="45720" indent="0">
              <a:lnSpc>
                <a:spcPct val="150000"/>
              </a:lnSpc>
              <a:buNone/>
            </a:pPr>
            <a:r>
              <a:rPr lang="en-US" altLang="zh-CN" sz="2400" dirty="0"/>
              <a:t> </a:t>
            </a:r>
            <a:r>
              <a:rPr lang="en-US" altLang="zh-CN" sz="2400" dirty="0" smtClean="0"/>
              <a:t>      </a:t>
            </a:r>
            <a:r>
              <a:rPr lang="zh-CN" altLang="zh-CN" sz="2400" dirty="0" smtClean="0"/>
              <a:t>了解</a:t>
            </a:r>
            <a:r>
              <a:rPr lang="zh-CN" altLang="zh-CN" sz="2400" dirty="0"/>
              <a:t>了这一点，对分析英汉句子成分、掌握句意，尤其是对通过英汉句子翻译对比来分析二者句子成分很有帮助。</a:t>
            </a:r>
          </a:p>
        </p:txBody>
      </p:sp>
    </p:spTree>
    <p:extLst>
      <p:ext uri="{BB962C8B-B14F-4D97-AF65-F5344CB8AC3E}">
        <p14:creationId xmlns:p14="http://schemas.microsoft.com/office/powerpoint/2010/main" val="5872498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934720" y="244867"/>
            <a:ext cx="10434320" cy="1356360"/>
          </a:xfrm>
        </p:spPr>
        <p:txBody>
          <a:bodyPr rtlCol="0"/>
          <a:lstStyle/>
          <a:p>
            <a:r>
              <a:rPr lang="en-US" altLang="zh-CN" dirty="0" smtClean="0"/>
              <a:t>19.5</a:t>
            </a:r>
            <a:r>
              <a:rPr lang="en-US" altLang="zh-CN" dirty="0"/>
              <a:t> </a:t>
            </a:r>
            <a:r>
              <a:rPr lang="zh-CN" altLang="zh-CN" dirty="0" smtClean="0"/>
              <a:t>格</a:t>
            </a:r>
            <a:r>
              <a:rPr lang="zh-CN" altLang="zh-CN" dirty="0"/>
              <a:t>理论对语言学习有什么启发？</a:t>
            </a:r>
          </a:p>
        </p:txBody>
      </p:sp>
      <p:sp>
        <p:nvSpPr>
          <p:cNvPr id="6" name="内容占位符 5">
            <a:extLst>
              <a:ext uri="{FF2B5EF4-FFF2-40B4-BE49-F238E27FC236}">
                <a16:creationId xmlns="" xmlns:a16="http://schemas.microsoft.com/office/drawing/2014/main" id="{898A2965-2BE7-41AC-8102-BD7E2E7DA7B4}"/>
              </a:ext>
            </a:extLst>
          </p:cNvPr>
          <p:cNvSpPr>
            <a:spLocks noGrp="1"/>
          </p:cNvSpPr>
          <p:nvPr>
            <p:ph idx="1"/>
          </p:nvPr>
        </p:nvSpPr>
        <p:spPr>
          <a:xfrm>
            <a:off x="822960" y="1402080"/>
            <a:ext cx="10546080" cy="5059680"/>
          </a:xfrm>
        </p:spPr>
        <p:txBody>
          <a:bodyPr>
            <a:normAutofit/>
          </a:bodyPr>
          <a:lstStyle/>
          <a:p>
            <a:pPr marL="45720" indent="0">
              <a:lnSpc>
                <a:spcPct val="150000"/>
              </a:lnSpc>
              <a:buNone/>
            </a:pPr>
            <a:r>
              <a:rPr lang="zh-CN" altLang="en-US" sz="2400" dirty="0"/>
              <a:t>☛</a:t>
            </a:r>
            <a:r>
              <a:rPr lang="en-US" altLang="zh-CN" sz="2400" dirty="0" smtClean="0"/>
              <a:t>(</a:t>
            </a:r>
            <a:r>
              <a:rPr lang="en-US" altLang="zh-CN" sz="2400" dirty="0"/>
              <a:t>1)</a:t>
            </a:r>
            <a:r>
              <a:rPr lang="zh-CN" altLang="zh-CN" sz="2400" u="sng" dirty="0"/>
              <a:t>对于分析英汉句子成分</a:t>
            </a:r>
            <a:r>
              <a:rPr lang="zh-CN" altLang="zh-CN" sz="2400" dirty="0"/>
              <a:t>：格范畴、格语法、格理论可以为学习者提供方法和方向，不会因为词的形态不发生变化就分不清其在句子中的作用，而会通过更加科学的方法分析，看到词在形态背后的深层含义</a:t>
            </a:r>
            <a:r>
              <a:rPr lang="zh-CN" altLang="zh-CN" sz="2400" dirty="0" smtClean="0"/>
              <a:t>；</a:t>
            </a:r>
            <a:endParaRPr lang="zh-CN" altLang="zh-CN" sz="2400" dirty="0"/>
          </a:p>
          <a:p>
            <a:pPr marL="45720" indent="0">
              <a:lnSpc>
                <a:spcPct val="150000"/>
              </a:lnSpc>
              <a:buNone/>
            </a:pPr>
            <a:r>
              <a:rPr lang="zh-CN" altLang="en-US" sz="2400" dirty="0"/>
              <a:t>☛</a:t>
            </a:r>
            <a:r>
              <a:rPr lang="en-US" altLang="zh-CN" sz="2400" dirty="0" smtClean="0"/>
              <a:t>(</a:t>
            </a:r>
            <a:r>
              <a:rPr lang="en-US" altLang="zh-CN" sz="2400" dirty="0"/>
              <a:t>2)</a:t>
            </a:r>
            <a:r>
              <a:rPr lang="zh-CN" altLang="zh-CN" sz="2400" u="sng" dirty="0"/>
              <a:t>对于掌握句义</a:t>
            </a:r>
            <a:r>
              <a:rPr lang="zh-CN" altLang="zh-CN" sz="2400" dirty="0"/>
              <a:t>：理解了句子成分，即每个词的含义都清楚之后，句意自然而然就明白了，这样会减少歧义的发生，既能更加清楚地明白别人话语中的含义，又能让别人更加清楚自己的意思</a:t>
            </a:r>
            <a:r>
              <a:rPr lang="zh-CN" altLang="zh-CN" sz="2400" dirty="0" smtClean="0"/>
              <a:t>；</a:t>
            </a:r>
            <a:endParaRPr lang="zh-CN" altLang="zh-CN" sz="2400" dirty="0"/>
          </a:p>
        </p:txBody>
      </p:sp>
    </p:spTree>
    <p:extLst>
      <p:ext uri="{BB962C8B-B14F-4D97-AF65-F5344CB8AC3E}">
        <p14:creationId xmlns:p14="http://schemas.microsoft.com/office/powerpoint/2010/main" val="11016886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934720" y="244867"/>
            <a:ext cx="10434320" cy="1356360"/>
          </a:xfrm>
        </p:spPr>
        <p:txBody>
          <a:bodyPr rtlCol="0"/>
          <a:lstStyle/>
          <a:p>
            <a:r>
              <a:rPr lang="en-US" altLang="zh-CN" dirty="0" smtClean="0"/>
              <a:t>19.5</a:t>
            </a:r>
            <a:r>
              <a:rPr lang="en-US" altLang="zh-CN" dirty="0"/>
              <a:t> </a:t>
            </a:r>
            <a:r>
              <a:rPr lang="zh-CN" altLang="zh-CN" dirty="0" smtClean="0"/>
              <a:t>格</a:t>
            </a:r>
            <a:r>
              <a:rPr lang="zh-CN" altLang="zh-CN" dirty="0"/>
              <a:t>理论对语言学习有什么启发？</a:t>
            </a:r>
          </a:p>
        </p:txBody>
      </p:sp>
      <p:sp>
        <p:nvSpPr>
          <p:cNvPr id="6" name="内容占位符 5">
            <a:extLst>
              <a:ext uri="{FF2B5EF4-FFF2-40B4-BE49-F238E27FC236}">
                <a16:creationId xmlns="" xmlns:a16="http://schemas.microsoft.com/office/drawing/2014/main" id="{898A2965-2BE7-41AC-8102-BD7E2E7DA7B4}"/>
              </a:ext>
            </a:extLst>
          </p:cNvPr>
          <p:cNvSpPr>
            <a:spLocks noGrp="1"/>
          </p:cNvSpPr>
          <p:nvPr>
            <p:ph idx="1"/>
          </p:nvPr>
        </p:nvSpPr>
        <p:spPr>
          <a:xfrm>
            <a:off x="822960" y="1402080"/>
            <a:ext cx="10546080" cy="5059680"/>
          </a:xfrm>
        </p:spPr>
        <p:txBody>
          <a:bodyPr>
            <a:normAutofit lnSpcReduction="10000"/>
          </a:bodyPr>
          <a:lstStyle/>
          <a:p>
            <a:pPr marL="45720" indent="0">
              <a:lnSpc>
                <a:spcPct val="150000"/>
              </a:lnSpc>
              <a:buNone/>
            </a:pPr>
            <a:r>
              <a:rPr lang="zh-CN" altLang="en-US" sz="2400" dirty="0"/>
              <a:t>☛</a:t>
            </a:r>
            <a:r>
              <a:rPr lang="en-US" altLang="zh-CN" sz="2400" dirty="0" smtClean="0"/>
              <a:t>(</a:t>
            </a:r>
            <a:r>
              <a:rPr lang="en-US" altLang="zh-CN" sz="2400" dirty="0"/>
              <a:t>3</a:t>
            </a:r>
            <a:r>
              <a:rPr lang="en-US" altLang="zh-CN" sz="2400" u="sng" dirty="0"/>
              <a:t>)</a:t>
            </a:r>
            <a:r>
              <a:rPr lang="zh-CN" altLang="zh-CN" sz="2400" u="sng" dirty="0"/>
              <a:t>对于通过英汉句子翻译对比来分析二者句子成分</a:t>
            </a:r>
            <a:r>
              <a:rPr lang="zh-CN" altLang="zh-CN" sz="2400" dirty="0"/>
              <a:t>：这一点某种程度上可以看作是上述两点，但也有自己的特点。虽然作者的英语学习已经有十五年了，但往往在英汉翻译或是汉英翻译中，仍然会有困惑的时候：到底如何翻译才是最适合？很多地道的表达在对方语言中无法找到对等物。比如，在汉语表达中，可以这样说：“英国人民死了国王。”但英语中肯定不会出现这样的句子：“</a:t>
            </a:r>
            <a:r>
              <a:rPr lang="en-US" altLang="zh-CN" sz="2400" dirty="0"/>
              <a:t>English people died their king.</a:t>
            </a:r>
            <a:r>
              <a:rPr lang="zh-CN" altLang="zh-CN" sz="2400" dirty="0"/>
              <a:t>”这样一对比，我们就知道需要分析二者的句子成分，不能只看表面、不假思索就直译；</a:t>
            </a:r>
          </a:p>
          <a:p>
            <a:pPr marL="45720" indent="0">
              <a:lnSpc>
                <a:spcPct val="150000"/>
              </a:lnSpc>
              <a:buNone/>
            </a:pPr>
            <a:r>
              <a:rPr lang="zh-CN" altLang="en-US" sz="2400" dirty="0"/>
              <a:t>☛</a:t>
            </a:r>
            <a:r>
              <a:rPr lang="en-US" altLang="zh-CN" sz="2400" dirty="0" smtClean="0"/>
              <a:t>(</a:t>
            </a:r>
            <a:r>
              <a:rPr lang="en-US" altLang="zh-CN" sz="2400" dirty="0"/>
              <a:t>4)</a:t>
            </a:r>
            <a:r>
              <a:rPr lang="zh-CN" altLang="zh-CN" sz="2400" u="sng" dirty="0"/>
              <a:t>对句法学的学习</a:t>
            </a:r>
            <a:r>
              <a:rPr lang="zh-CN" altLang="zh-CN" sz="2400" dirty="0"/>
              <a:t>：也会相对容易些，毕竟词是最基础的，把握了词在句子中的含义，会促进句法学的学习。</a:t>
            </a:r>
          </a:p>
        </p:txBody>
      </p:sp>
    </p:spTree>
    <p:extLst>
      <p:ext uri="{BB962C8B-B14F-4D97-AF65-F5344CB8AC3E}">
        <p14:creationId xmlns:p14="http://schemas.microsoft.com/office/powerpoint/2010/main" val="22671661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934720" y="244867"/>
            <a:ext cx="10434320" cy="1356360"/>
          </a:xfrm>
        </p:spPr>
        <p:txBody>
          <a:bodyPr rtlCol="0"/>
          <a:lstStyle/>
          <a:p>
            <a:pPr rtl="0"/>
            <a:r>
              <a:rPr lang="en-US" altLang="zh-CN" dirty="0" smtClean="0"/>
              <a:t>19</a:t>
            </a:r>
            <a:r>
              <a:rPr lang="en-US" altLang="zh-CN" dirty="0" smtClean="0">
                <a:latin typeface="Microsoft YaHei UI" panose="020B0503020204020204" pitchFamily="34" charset="-122"/>
                <a:ea typeface="Microsoft YaHei UI" panose="020B0503020204020204" pitchFamily="34" charset="-122"/>
              </a:rPr>
              <a:t>.6</a:t>
            </a:r>
            <a:r>
              <a:rPr lang="zh-CN" altLang="en-US" dirty="0" smtClean="0"/>
              <a:t> </a:t>
            </a:r>
            <a:r>
              <a:rPr lang="zh-CN" altLang="en-US" dirty="0">
                <a:latin typeface="Microsoft YaHei UI" panose="020B0503020204020204" pitchFamily="34" charset="-122"/>
                <a:ea typeface="Microsoft YaHei UI" panose="020B0503020204020204" pitchFamily="34" charset="-122"/>
              </a:rPr>
              <a:t>结语</a:t>
            </a:r>
          </a:p>
        </p:txBody>
      </p:sp>
      <p:sp>
        <p:nvSpPr>
          <p:cNvPr id="6" name="内容占位符 5">
            <a:extLst>
              <a:ext uri="{FF2B5EF4-FFF2-40B4-BE49-F238E27FC236}">
                <a16:creationId xmlns="" xmlns:a16="http://schemas.microsoft.com/office/drawing/2014/main" id="{898A2965-2BE7-41AC-8102-BD7E2E7DA7B4}"/>
              </a:ext>
            </a:extLst>
          </p:cNvPr>
          <p:cNvSpPr>
            <a:spLocks noGrp="1"/>
          </p:cNvSpPr>
          <p:nvPr>
            <p:ph idx="1"/>
          </p:nvPr>
        </p:nvSpPr>
        <p:spPr>
          <a:xfrm>
            <a:off x="822960" y="1402080"/>
            <a:ext cx="10546080" cy="5059680"/>
          </a:xfrm>
        </p:spPr>
        <p:txBody>
          <a:bodyPr>
            <a:normAutofit/>
          </a:bodyPr>
          <a:lstStyle/>
          <a:p>
            <a:pPr marL="45720" indent="0">
              <a:lnSpc>
                <a:spcPct val="150000"/>
              </a:lnSpc>
              <a:buNone/>
            </a:pPr>
            <a:r>
              <a:rPr lang="en-US" altLang="zh-CN" sz="2400" dirty="0" smtClean="0"/>
              <a:t> </a:t>
            </a:r>
            <a:r>
              <a:rPr lang="en-US" altLang="zh-CN" sz="2400" dirty="0" smtClean="0"/>
              <a:t>        </a:t>
            </a:r>
            <a:r>
              <a:rPr lang="zh-CN" altLang="zh-CN" sz="2400" dirty="0" smtClean="0"/>
              <a:t>本</a:t>
            </a:r>
            <a:r>
              <a:rPr lang="zh-CN" altLang="zh-CN" sz="2400" dirty="0"/>
              <a:t>单元从格范畴的概念和实现渠道，格语法和格理论中重要概念：格的指派规则、格过滤规则、可见性假说，对学习句法学知识的启发几方面展开了综述，总结了对“格”的理解会对我们的学习大有裨益，如对分析英汉句子成分、掌握句意，尤其是对通过英汉句子翻译对比来分析二者句子成分</a:t>
            </a:r>
            <a:r>
              <a:rPr lang="zh-CN" altLang="zh-CN" sz="2400" dirty="0" smtClean="0"/>
              <a:t>。</a:t>
            </a:r>
            <a:endParaRPr lang="en-US" altLang="zh-CN" sz="2400" dirty="0" smtClean="0"/>
          </a:p>
          <a:p>
            <a:pPr marL="45720" indent="0">
              <a:lnSpc>
                <a:spcPct val="150000"/>
              </a:lnSpc>
              <a:buNone/>
            </a:pPr>
            <a:r>
              <a:rPr lang="en-US" altLang="zh-CN" sz="2400" dirty="0"/>
              <a:t> </a:t>
            </a:r>
            <a:r>
              <a:rPr lang="en-US" altLang="zh-CN" sz="2400" dirty="0" smtClean="0"/>
              <a:t>       </a:t>
            </a:r>
            <a:r>
              <a:rPr lang="zh-CN" altLang="zh-CN" sz="2400" dirty="0" smtClean="0"/>
              <a:t>由于</a:t>
            </a:r>
            <a:r>
              <a:rPr lang="zh-CN" altLang="zh-CN" sz="2400" dirty="0"/>
              <a:t>作者的局限性，研读不深，并未形成一定有价值的结论；而且，对格的指派规则、格过滤规则、可见性假说并没有形成较为深刻的理解，还需要在今后的研究中努力钻研，才会有所突破。</a:t>
            </a:r>
          </a:p>
        </p:txBody>
      </p:sp>
      <p:pic>
        <p:nvPicPr>
          <p:cNvPr id="4" name="图形 3" descr="铅笔">
            <a:extLst>
              <a:ext uri="{FF2B5EF4-FFF2-40B4-BE49-F238E27FC236}">
                <a16:creationId xmlns="" xmlns:a16="http://schemas.microsoft.com/office/drawing/2014/main" id="{68BF6D2B-AE36-4885-9DC6-FBC1D6AC8773}"/>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3720926" y="439703"/>
            <a:ext cx="767542" cy="767542"/>
          </a:xfrm>
          <a:prstGeom prst="rect">
            <a:avLst/>
          </a:prstGeom>
        </p:spPr>
      </p:pic>
    </p:spTree>
    <p:extLst>
      <p:ext uri="{BB962C8B-B14F-4D97-AF65-F5344CB8AC3E}">
        <p14:creationId xmlns:p14="http://schemas.microsoft.com/office/powerpoint/2010/main" val="34210177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181F489-B701-4C74-9747-27C8656A89CC}"/>
              </a:ext>
            </a:extLst>
          </p:cNvPr>
          <p:cNvSpPr>
            <a:spLocks noGrp="1"/>
          </p:cNvSpPr>
          <p:nvPr>
            <p:ph type="ctrTitle"/>
          </p:nvPr>
        </p:nvSpPr>
        <p:spPr/>
        <p:txBody>
          <a:bodyPr rtlCol="0">
            <a:normAutofit/>
          </a:bodyPr>
          <a:lstStyle/>
          <a:p>
            <a:r>
              <a:rPr lang="en-US" altLang="zh-CN" dirty="0" smtClean="0"/>
              <a:t>20</a:t>
            </a:r>
            <a:r>
              <a:rPr lang="en-GB" altLang="zh-CN" dirty="0" smtClean="0">
                <a:latin typeface="Microsoft YaHei UI" panose="020B0503020204020204" pitchFamily="34" charset="-122"/>
                <a:ea typeface="Microsoft YaHei UI" panose="020B0503020204020204" pitchFamily="34" charset="-122"/>
              </a:rPr>
              <a:t>.</a:t>
            </a:r>
            <a:r>
              <a:rPr lang="zh-CN" altLang="zh-CN" dirty="0"/>
              <a:t>名词与动词躲猫猫</a:t>
            </a:r>
          </a:p>
        </p:txBody>
      </p:sp>
    </p:spTree>
    <p:extLst>
      <p:ext uri="{BB962C8B-B14F-4D97-AF65-F5344CB8AC3E}">
        <p14:creationId xmlns:p14="http://schemas.microsoft.com/office/powerpoint/2010/main" val="7285966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zh-CN" altLang="en-US" dirty="0">
                <a:latin typeface="Microsoft YaHei UI" panose="020B0503020204020204" pitchFamily="34" charset="-122"/>
                <a:ea typeface="Microsoft YaHei UI" panose="020B0503020204020204" pitchFamily="34" charset="-122"/>
              </a:rPr>
              <a:t>目录</a:t>
            </a:r>
          </a:p>
        </p:txBody>
      </p:sp>
      <p:graphicFrame>
        <p:nvGraphicFramePr>
          <p:cNvPr id="4" name="内容占位符 3">
            <a:extLst>
              <a:ext uri="{FF2B5EF4-FFF2-40B4-BE49-F238E27FC236}">
                <a16:creationId xmlns="" xmlns:a16="http://schemas.microsoft.com/office/drawing/2014/main" id="{31F44B22-324B-4DE8-B32C-85312184904C}"/>
              </a:ext>
            </a:extLst>
          </p:cNvPr>
          <p:cNvGraphicFramePr>
            <a:graphicFrameLocks noGrp="1"/>
          </p:cNvGraphicFramePr>
          <p:nvPr>
            <p:ph idx="1"/>
            <p:extLst>
              <p:ext uri="{D42A27DB-BD31-4B8C-83A1-F6EECF244321}">
                <p14:modId xmlns:p14="http://schemas.microsoft.com/office/powerpoint/2010/main" val="1338725717"/>
              </p:ext>
            </p:extLst>
          </p:nvPr>
        </p:nvGraphicFramePr>
        <p:xfrm>
          <a:off x="1159668" y="1601227"/>
          <a:ext cx="10134408" cy="4435869"/>
        </p:xfrm>
        <a:graphic>
          <a:graphicData uri="http://schemas.openxmlformats.org/drawingml/2006/table">
            <a:tbl>
              <a:tblPr firstRow="1" bandRow="1">
                <a:tableStyleId>{5C22544A-7EE6-4342-B048-85BDC9FD1C3A}</a:tableStyleId>
              </a:tblPr>
              <a:tblGrid>
                <a:gridCol w="10134408">
                  <a:extLst>
                    <a:ext uri="{9D8B030D-6E8A-4147-A177-3AD203B41FA5}">
                      <a16:colId xmlns="" xmlns:a16="http://schemas.microsoft.com/office/drawing/2014/main" val="743422230"/>
                    </a:ext>
                  </a:extLst>
                </a:gridCol>
              </a:tblGrid>
              <a:tr h="472727">
                <a:tc>
                  <a:txBody>
                    <a:bodyPr/>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本节课，将学习</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endParaRPr lang="zh-CN"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extLst>
                  <a:ext uri="{0D108BD9-81ED-4DB2-BD59-A6C34878D82A}">
                    <a16:rowId xmlns="" xmlns:a16="http://schemas.microsoft.com/office/drawing/2014/main" val="2496822786"/>
                  </a:ext>
                </a:extLst>
              </a:tr>
              <a:tr h="3963142">
                <a:tc>
                  <a:txBody>
                    <a:bodyPr/>
                    <a:lstStyle/>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000" dirty="0" smtClean="0">
                          <a:latin typeface="Microsoft YaHei UI" panose="020B0503020204020204" pitchFamily="34" charset="-122"/>
                          <a:ea typeface="Microsoft YaHei UI" panose="020B0503020204020204" pitchFamily="34" charset="-122"/>
                          <a:cs typeface="Tahoma" panose="020B0604030504040204" pitchFamily="34" charset="0"/>
                        </a:rPr>
                        <a:t>20</a:t>
                      </a:r>
                      <a:r>
                        <a:rPr lang="en-GB" altLang="zh-CN" sz="2000" dirty="0" smtClean="0">
                          <a:latin typeface="Microsoft YaHei UI" panose="020B0503020204020204" pitchFamily="34" charset="-122"/>
                          <a:ea typeface="Microsoft YaHei UI" panose="020B0503020204020204" pitchFamily="34" charset="-122"/>
                          <a:cs typeface="Tahoma" panose="020B0604030504040204" pitchFamily="34" charset="0"/>
                        </a:rPr>
                        <a:t>.1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故事缘起</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000" dirty="0" smtClean="0">
                          <a:latin typeface="Microsoft YaHei UI" panose="020B0503020204020204" pitchFamily="34" charset="-122"/>
                          <a:ea typeface="Microsoft YaHei UI" panose="020B0503020204020204" pitchFamily="34" charset="-122"/>
                          <a:cs typeface="Tahoma" panose="020B0604030504040204" pitchFamily="34" charset="0"/>
                        </a:rPr>
                        <a:t>20</a:t>
                      </a:r>
                      <a:r>
                        <a:rPr lang="en-GB" altLang="zh-CN" sz="2000" dirty="0" smtClean="0">
                          <a:latin typeface="Microsoft YaHei UI" panose="020B0503020204020204" pitchFamily="34" charset="-122"/>
                          <a:ea typeface="Microsoft YaHei UI" panose="020B0503020204020204" pitchFamily="34" charset="-122"/>
                          <a:cs typeface="Tahoma" panose="020B0604030504040204" pitchFamily="34" charset="0"/>
                        </a:rPr>
                        <a:t>.2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故事引发的思考</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000" dirty="0" smtClean="0">
                          <a:latin typeface="Microsoft YaHei UI" panose="020B0503020204020204" pitchFamily="34" charset="-122"/>
                          <a:ea typeface="Microsoft YaHei UI" panose="020B0503020204020204" pitchFamily="34" charset="-122"/>
                          <a:cs typeface="Tahoma" panose="020B0604030504040204" pitchFamily="34" charset="0"/>
                        </a:rPr>
                        <a:t>20</a:t>
                      </a:r>
                      <a:r>
                        <a:rPr lang="en-GB" altLang="zh-CN" sz="2000" dirty="0" smtClean="0">
                          <a:latin typeface="Microsoft YaHei UI" panose="020B0503020204020204" pitchFamily="34" charset="-122"/>
                          <a:ea typeface="Microsoft YaHei UI" panose="020B0503020204020204" pitchFamily="34" charset="-122"/>
                          <a:cs typeface="Tahoma" panose="020B0604030504040204" pitchFamily="34" charset="0"/>
                        </a:rPr>
                        <a:t>.3 </a:t>
                      </a:r>
                      <a:r>
                        <a:rPr lang="zh-CN" altLang="zh-CN" sz="2000" kern="1200" dirty="0" smtClean="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rPr>
                        <a:t>什么是题元角色？</a:t>
                      </a:r>
                      <a:endParaRPr lang="en-US" altLang="zh-CN" sz="2000" kern="1200" dirty="0" smtClean="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000" dirty="0" smtClean="0">
                          <a:latin typeface="Microsoft YaHei UI" panose="020B0503020204020204" pitchFamily="34" charset="-122"/>
                          <a:ea typeface="Microsoft YaHei UI" panose="020B0503020204020204" pitchFamily="34" charset="-122"/>
                          <a:cs typeface="Tahoma" panose="020B0604030504040204" pitchFamily="34" charset="0"/>
                        </a:rPr>
                        <a:t>20</a:t>
                      </a:r>
                      <a:r>
                        <a:rPr lang="en-GB" altLang="zh-CN" sz="2000" kern="1200" dirty="0" smtClean="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rPr>
                        <a:t>.4 </a:t>
                      </a:r>
                      <a:r>
                        <a:rPr lang="zh-CN" altLang="zh-CN" sz="2000" kern="1200" dirty="0" smtClean="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rPr>
                        <a:t>什么是论元？</a:t>
                      </a:r>
                      <a:endParaRPr lang="en-US" altLang="zh-CN" sz="2000" kern="1200" dirty="0" smtClean="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000" kern="1200" dirty="0" smtClean="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rPr>
                        <a:t>20</a:t>
                      </a:r>
                      <a:r>
                        <a:rPr lang="en-GB" altLang="zh-CN" sz="2000" kern="1200" dirty="0" smtClean="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rPr>
                        <a:t>.5 </a:t>
                      </a:r>
                      <a:r>
                        <a:rPr lang="zh-CN" altLang="zh-CN" sz="2000" kern="1200" dirty="0" smtClean="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rPr>
                        <a:t>什么是论元结构？</a:t>
                      </a:r>
                      <a:endParaRPr lang="en-US" altLang="zh-CN" sz="2000" kern="1200" dirty="0" smtClean="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smtClean="0">
                          <a:latin typeface="Microsoft YaHei UI" panose="020B0503020204020204" pitchFamily="34" charset="-122"/>
                          <a:ea typeface="Microsoft YaHei UI" panose="020B0503020204020204" pitchFamily="34" charset="-122"/>
                          <a:cs typeface="Tahoma" panose="020B0604030504040204" pitchFamily="34" charset="0"/>
                        </a:rPr>
                        <a:t>20.6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结语</a:t>
                      </a:r>
                      <a:endParaRPr lang="zh-CN" sz="2000"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extLst>
                  <a:ext uri="{0D108BD9-81ED-4DB2-BD59-A6C34878D82A}">
                    <a16:rowId xmlns="" xmlns:a16="http://schemas.microsoft.com/office/drawing/2014/main" val="744739329"/>
                  </a:ext>
                </a:extLst>
              </a:tr>
            </a:tbl>
          </a:graphicData>
        </a:graphic>
      </p:graphicFrame>
      <p:pic>
        <p:nvPicPr>
          <p:cNvPr id="3" name="图片 2">
            <a:extLst>
              <a:ext uri="{FF2B5EF4-FFF2-40B4-BE49-F238E27FC236}">
                <a16:creationId xmlns="" xmlns:a16="http://schemas.microsoft.com/office/drawing/2014/main" id="{414F3856-63D4-4D22-A5D6-AD42B3EB7ABF}"/>
              </a:ext>
            </a:extLst>
          </p:cNvPr>
          <p:cNvPicPr>
            <a:picLocks noChangeAspect="1"/>
          </p:cNvPicPr>
          <p:nvPr/>
        </p:nvPicPr>
        <p:blipFill>
          <a:blip r:embed="rId3"/>
          <a:stretch>
            <a:fillRect/>
          </a:stretch>
        </p:blipFill>
        <p:spPr>
          <a:xfrm>
            <a:off x="2560280" y="465807"/>
            <a:ext cx="914479" cy="914479"/>
          </a:xfrm>
          <a:prstGeom prst="rect">
            <a:avLst/>
          </a:prstGeom>
        </p:spPr>
      </p:pic>
    </p:spTree>
    <p:extLst>
      <p:ext uri="{BB962C8B-B14F-4D97-AF65-F5344CB8AC3E}">
        <p14:creationId xmlns:p14="http://schemas.microsoft.com/office/powerpoint/2010/main" val="25432385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GB" altLang="zh-CN" dirty="0" smtClean="0">
                <a:latin typeface="Microsoft YaHei UI" panose="020B0503020204020204" pitchFamily="34" charset="-122"/>
                <a:ea typeface="Microsoft YaHei UI" panose="020B0503020204020204" pitchFamily="34" charset="-122"/>
              </a:rPr>
              <a:t>20.1 </a:t>
            </a:r>
            <a:r>
              <a:rPr lang="zh-CN" altLang="en-US" dirty="0">
                <a:latin typeface="Microsoft YaHei UI" panose="020B0503020204020204" pitchFamily="34" charset="-122"/>
                <a:ea typeface="Microsoft YaHei UI" panose="020B0503020204020204" pitchFamily="34" charset="-122"/>
              </a:rPr>
              <a:t>故事缘起</a:t>
            </a:r>
          </a:p>
        </p:txBody>
      </p:sp>
      <p:pic>
        <p:nvPicPr>
          <p:cNvPr id="5" name="图形 4" descr="会议">
            <a:extLst>
              <a:ext uri="{FF2B5EF4-FFF2-40B4-BE49-F238E27FC236}">
                <a16:creationId xmlns="" xmlns:a16="http://schemas.microsoft.com/office/drawing/2014/main" id="{BC7F4CA9-C0CE-4E72-97F6-F2A2156DD625}"/>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5006344" y="465847"/>
            <a:ext cx="914400" cy="914400"/>
          </a:xfrm>
          <a:prstGeom prst="rect">
            <a:avLst/>
          </a:prstGeom>
        </p:spPr>
      </p:pic>
      <p:sp>
        <p:nvSpPr>
          <p:cNvPr id="8" name="内容占位符 7">
            <a:extLst>
              <a:ext uri="{FF2B5EF4-FFF2-40B4-BE49-F238E27FC236}">
                <a16:creationId xmlns="" xmlns:a16="http://schemas.microsoft.com/office/drawing/2014/main" id="{CF2B233F-D299-4AD6-B86D-B7A7A09F8F39}"/>
              </a:ext>
            </a:extLst>
          </p:cNvPr>
          <p:cNvSpPr>
            <a:spLocks noGrp="1"/>
          </p:cNvSpPr>
          <p:nvPr>
            <p:ph idx="1"/>
          </p:nvPr>
        </p:nvSpPr>
        <p:spPr>
          <a:xfrm>
            <a:off x="1084070" y="1380247"/>
            <a:ext cx="10058400" cy="5011906"/>
          </a:xfrm>
        </p:spPr>
        <p:txBody>
          <a:bodyPr>
            <a:noAutofit/>
          </a:bodyPr>
          <a:lstStyle/>
          <a:p>
            <a:pPr marL="45720" indent="0">
              <a:lnSpc>
                <a:spcPct val="150000"/>
              </a:lnSpc>
              <a:buNone/>
            </a:pPr>
            <a:r>
              <a:rPr lang="en-US" altLang="zh-CN" sz="2000" dirty="0" smtClean="0"/>
              <a:t>       </a:t>
            </a:r>
            <a:r>
              <a:rPr lang="zh-CN" altLang="zh-CN" sz="2000" dirty="0" smtClean="0"/>
              <a:t>一</a:t>
            </a:r>
            <a:r>
              <a:rPr lang="zh-CN" altLang="zh-CN" sz="2000" dirty="0"/>
              <a:t>天上英语课时，学生问：“老师，英语句子中的主语就是实施动作的，宾语就是被动接受的吗？”学生的提问一时引起了同学激烈的讨论。甲同学认为：是的。如“</a:t>
            </a:r>
            <a:r>
              <a:rPr lang="en-US" altLang="zh-CN" sz="2000" dirty="0"/>
              <a:t>I helped you.</a:t>
            </a:r>
            <a:r>
              <a:rPr lang="zh-CN" altLang="zh-CN" sz="2000" dirty="0"/>
              <a:t>”这句话中动作是由“</a:t>
            </a:r>
            <a:r>
              <a:rPr lang="en-US" altLang="zh-CN" sz="2000" dirty="0"/>
              <a:t>I</a:t>
            </a:r>
            <a:r>
              <a:rPr lang="zh-CN" altLang="zh-CN" sz="2000" dirty="0"/>
              <a:t>” 发出的，所以“</a:t>
            </a:r>
            <a:r>
              <a:rPr lang="en-US" altLang="zh-CN" sz="2000" dirty="0"/>
              <a:t>I</a:t>
            </a:r>
            <a:r>
              <a:rPr lang="zh-CN" altLang="zh-CN" sz="2000" dirty="0"/>
              <a:t>”做了主语；“</a:t>
            </a:r>
            <a:r>
              <a:rPr lang="en-US" altLang="zh-CN" sz="2000" dirty="0"/>
              <a:t>you</a:t>
            </a:r>
            <a:r>
              <a:rPr lang="zh-CN" altLang="zh-CN" sz="2000" dirty="0"/>
              <a:t>”是被帮助的人，就做了宾语。如果说成“</a:t>
            </a:r>
            <a:r>
              <a:rPr lang="en-US" altLang="zh-CN" sz="2000" dirty="0"/>
              <a:t>You helped me.</a:t>
            </a:r>
            <a:r>
              <a:rPr lang="zh-CN" altLang="zh-CN" sz="2000" dirty="0"/>
              <a:t>”，那么这句话的意思就完全相反了。然后乙同学说，不完全是这样，比如“</a:t>
            </a:r>
            <a:r>
              <a:rPr lang="en-US" altLang="zh-CN" sz="2000" dirty="0"/>
              <a:t>The door opens.</a:t>
            </a:r>
            <a:r>
              <a:rPr lang="zh-CN" altLang="zh-CN" sz="2000" dirty="0"/>
              <a:t>”中的</a:t>
            </a:r>
            <a:r>
              <a:rPr lang="en-US" altLang="zh-CN" sz="2000" dirty="0"/>
              <a:t>the door</a:t>
            </a:r>
            <a:r>
              <a:rPr lang="zh-CN" altLang="zh-CN" sz="2000" dirty="0"/>
              <a:t>并没有自己发出一个动作呀！甲和乙说得都有道理，学生各执一词，难以说服对方。</a:t>
            </a:r>
          </a:p>
        </p:txBody>
      </p:sp>
    </p:spTree>
    <p:extLst>
      <p:ext uri="{BB962C8B-B14F-4D97-AF65-F5344CB8AC3E}">
        <p14:creationId xmlns:p14="http://schemas.microsoft.com/office/powerpoint/2010/main" val="27140165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GB" altLang="zh-CN" dirty="0" smtClean="0"/>
              <a:t>20.2</a:t>
            </a:r>
            <a:r>
              <a:rPr lang="zh-CN" altLang="en-US" dirty="0" smtClean="0"/>
              <a:t> </a:t>
            </a:r>
            <a:r>
              <a:rPr lang="zh-CN" altLang="en-US" dirty="0"/>
              <a:t>故事引发的思考</a:t>
            </a:r>
            <a:r>
              <a:rPr lang="zh-CN" altLang="en-US" dirty="0">
                <a:latin typeface="Microsoft YaHei UI" panose="020B0503020204020204" pitchFamily="34" charset="-122"/>
                <a:ea typeface="Microsoft YaHei UI" panose="020B0503020204020204" pitchFamily="34" charset="-122"/>
              </a:rPr>
              <a:t> </a:t>
            </a:r>
          </a:p>
        </p:txBody>
      </p:sp>
      <p:sp>
        <p:nvSpPr>
          <p:cNvPr id="6" name="内容占位符 5">
            <a:extLst>
              <a:ext uri="{FF2B5EF4-FFF2-40B4-BE49-F238E27FC236}">
                <a16:creationId xmlns="" xmlns:a16="http://schemas.microsoft.com/office/drawing/2014/main" id="{B89F0EB5-A495-4A5D-A30A-1E2A3A467276}"/>
              </a:ext>
            </a:extLst>
          </p:cNvPr>
          <p:cNvSpPr>
            <a:spLocks noGrp="1"/>
          </p:cNvSpPr>
          <p:nvPr>
            <p:ph idx="1"/>
          </p:nvPr>
        </p:nvSpPr>
        <p:spPr>
          <a:xfrm>
            <a:off x="1151239" y="1828801"/>
            <a:ext cx="10195560" cy="4539048"/>
          </a:xfrm>
        </p:spPr>
        <p:txBody>
          <a:bodyPr>
            <a:normAutofit/>
          </a:bodyPr>
          <a:lstStyle/>
          <a:p>
            <a:pPr marL="502920" indent="-457200" algn="just">
              <a:buFont typeface="+mj-lt"/>
              <a:buAutoNum type="arabicParenR"/>
            </a:pPr>
            <a:r>
              <a:rPr lang="zh-CN" altLang="zh-CN" sz="2800" dirty="0"/>
              <a:t>在英语句子中，许多主语都是动作的实施者，然而在有些句子中主语并不是动作的实施者。那么所谓的“动作实施者”、“动作接受者”等说法在语言学中都被称为什么并且包含在哪个语言学概念之下呢？</a:t>
            </a:r>
            <a:endParaRPr lang="en-GB" altLang="zh-CN" sz="2800" dirty="0"/>
          </a:p>
          <a:p>
            <a:pPr marL="502920" indent="-457200" algn="just">
              <a:buFont typeface="+mj-lt"/>
              <a:buAutoNum type="arabicParenR"/>
            </a:pPr>
            <a:r>
              <a:rPr lang="zh-CN" altLang="zh-CN" sz="2800" dirty="0"/>
              <a:t>它们和句中表动作的核心动词是什么关系呢</a:t>
            </a:r>
            <a:r>
              <a:rPr lang="zh-CN" altLang="zh-CN" sz="2800" dirty="0" smtClean="0"/>
              <a:t>？</a:t>
            </a:r>
            <a:endParaRPr lang="en-GB" altLang="zh-CN" sz="2800" dirty="0"/>
          </a:p>
          <a:p>
            <a:pPr marL="502920" indent="-457200" algn="just">
              <a:buFont typeface="+mj-lt"/>
              <a:buAutoNum type="arabicParenR"/>
            </a:pPr>
            <a:r>
              <a:rPr lang="zh-CN" altLang="zh-CN" sz="2800" dirty="0"/>
              <a:t>我们发现在表层结构上，主语、宾语和动作实施者与动作接受者没有一一对应的关系，但是我们仍然可以准确地理解句子，那么在这表层之下是否存在着更加深层、稳定的关系，使得我们不会误读句子呢？</a:t>
            </a:r>
            <a:endParaRPr lang="en-GB" sz="2800" dirty="0"/>
          </a:p>
        </p:txBody>
      </p:sp>
      <p:sp>
        <p:nvSpPr>
          <p:cNvPr id="3" name="思想气泡: 云 2">
            <a:extLst>
              <a:ext uri="{FF2B5EF4-FFF2-40B4-BE49-F238E27FC236}">
                <a16:creationId xmlns="" xmlns:a16="http://schemas.microsoft.com/office/drawing/2014/main" id="{872B630A-6F79-4108-91D2-8B7D1634EA1A}"/>
              </a:ext>
            </a:extLst>
          </p:cNvPr>
          <p:cNvSpPr/>
          <p:nvPr/>
        </p:nvSpPr>
        <p:spPr>
          <a:xfrm>
            <a:off x="6797040" y="518160"/>
            <a:ext cx="812800" cy="670560"/>
          </a:xfrm>
          <a:prstGeom prst="cloudCallou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25884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r>
              <a:rPr lang="en-GB" altLang="zh-CN" dirty="0" smtClean="0"/>
              <a:t>20.3</a:t>
            </a:r>
            <a:r>
              <a:rPr lang="zh-CN" altLang="zh-CN" dirty="0"/>
              <a:t>什么是题元角色？</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 xmlns:a16="http://schemas.microsoft.com/office/drawing/2014/main" id="{79AA3F49-E7A4-4660-84DA-0DC43809C2DB}"/>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6953823" y="474494"/>
            <a:ext cx="914400" cy="914400"/>
          </a:xfrm>
          <a:prstGeom prst="rect">
            <a:avLst/>
          </a:prstGeom>
        </p:spPr>
      </p:pic>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751840" y="1640354"/>
            <a:ext cx="10688320" cy="4715753"/>
          </a:xfrm>
        </p:spPr>
        <p:txBody>
          <a:bodyPr>
            <a:noAutofit/>
          </a:bodyPr>
          <a:lstStyle/>
          <a:p>
            <a:pPr marL="45720" indent="720000" algn="just">
              <a:lnSpc>
                <a:spcPct val="150000"/>
              </a:lnSpc>
              <a:spcBef>
                <a:spcPts val="0"/>
              </a:spcBef>
              <a:buNone/>
            </a:pPr>
            <a:r>
              <a:rPr lang="zh-CN" altLang="zh-CN" sz="2400" dirty="0"/>
              <a:t>上世纪</a:t>
            </a:r>
            <a:r>
              <a:rPr lang="en-US" altLang="zh-CN" sz="2400" dirty="0"/>
              <a:t>60</a:t>
            </a:r>
            <a:r>
              <a:rPr lang="zh-CN" altLang="zh-CN" sz="2400" dirty="0"/>
              <a:t>年代，</a:t>
            </a:r>
            <a:r>
              <a:rPr lang="en-US" altLang="zh-CN" sz="2400" dirty="0"/>
              <a:t>Gruber</a:t>
            </a:r>
            <a:r>
              <a:rPr lang="zh-CN" altLang="zh-CN" sz="2400" dirty="0"/>
              <a:t>和</a:t>
            </a:r>
            <a:r>
              <a:rPr lang="en-US" altLang="zh-CN" sz="2400" dirty="0"/>
              <a:t>Fillmore</a:t>
            </a:r>
            <a:r>
              <a:rPr lang="zh-CN" altLang="zh-CN" sz="2400" dirty="0"/>
              <a:t>提出题元角色（</a:t>
            </a:r>
            <a:r>
              <a:rPr lang="en-US" altLang="zh-CN" sz="2400" dirty="0"/>
              <a:t>thematic role</a:t>
            </a:r>
            <a:r>
              <a:rPr lang="zh-CN" altLang="zh-CN" sz="2400" dirty="0"/>
              <a:t>）的概念，其与谓词息息相关。谓词是指用来指称跟宾语依存共现成分的句法成分，表示行为动作，主要由动词和动词性短语来充当。题元角色的含义是谓词有其固定的题元角色，这些角色表示谓词所涉及的主、客体或动作、行为、状态、所处的场所、动作的起点、方向、终点、原因及引起的结果、凭借的工具等等。</a:t>
            </a:r>
            <a:endParaRPr lang="en-GB" sz="2400" dirty="0"/>
          </a:p>
        </p:txBody>
      </p:sp>
    </p:spTree>
    <p:extLst>
      <p:ext uri="{BB962C8B-B14F-4D97-AF65-F5344CB8AC3E}">
        <p14:creationId xmlns:p14="http://schemas.microsoft.com/office/powerpoint/2010/main" val="24417936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r>
              <a:rPr lang="en-GB" altLang="zh-CN" dirty="0" smtClean="0"/>
              <a:t>20.3</a:t>
            </a:r>
            <a:r>
              <a:rPr lang="zh-CN" altLang="zh-CN" dirty="0"/>
              <a:t>什么是题元角色？</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 xmlns:a16="http://schemas.microsoft.com/office/drawing/2014/main" id="{79AA3F49-E7A4-4660-84DA-0DC43809C2DB}"/>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6953823" y="474494"/>
            <a:ext cx="914400" cy="914400"/>
          </a:xfrm>
          <a:prstGeom prst="rect">
            <a:avLst/>
          </a:prstGeom>
        </p:spPr>
      </p:pic>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751840" y="1388894"/>
            <a:ext cx="10688320" cy="4967213"/>
          </a:xfrm>
        </p:spPr>
        <p:txBody>
          <a:bodyPr>
            <a:noAutofit/>
          </a:bodyPr>
          <a:lstStyle/>
          <a:p>
            <a:pPr marL="45720" indent="0">
              <a:lnSpc>
                <a:spcPct val="100000"/>
              </a:lnSpc>
              <a:buNone/>
            </a:pPr>
            <a:r>
              <a:rPr lang="en-US" altLang="zh-CN" sz="2400" dirty="0" smtClean="0"/>
              <a:t>       </a:t>
            </a:r>
            <a:r>
              <a:rPr lang="zh-CN" altLang="zh-CN" sz="2400" dirty="0" smtClean="0"/>
              <a:t>目前</a:t>
            </a:r>
            <a:r>
              <a:rPr lang="zh-CN" altLang="zh-CN" sz="2400" dirty="0"/>
              <a:t>公认的题元角色有施事者（</a:t>
            </a:r>
            <a:r>
              <a:rPr lang="en-US" altLang="zh-CN" sz="2400" dirty="0"/>
              <a:t>agent</a:t>
            </a:r>
            <a:r>
              <a:rPr lang="zh-CN" altLang="zh-CN" sz="2400" dirty="0"/>
              <a:t>），感受者（</a:t>
            </a:r>
            <a:r>
              <a:rPr lang="en-US" altLang="zh-CN" sz="2400" dirty="0"/>
              <a:t>experiencer</a:t>
            </a:r>
            <a:r>
              <a:rPr lang="zh-CN" altLang="zh-CN" sz="2400" dirty="0"/>
              <a:t>），受惠者（</a:t>
            </a:r>
            <a:r>
              <a:rPr lang="en-US" altLang="zh-CN" sz="2400" dirty="0" err="1"/>
              <a:t>benefactive</a:t>
            </a:r>
            <a:r>
              <a:rPr lang="zh-CN" altLang="zh-CN" sz="2400" dirty="0"/>
              <a:t>），客体（</a:t>
            </a:r>
            <a:r>
              <a:rPr lang="en-US" altLang="zh-CN" sz="2400" dirty="0"/>
              <a:t>theme</a:t>
            </a:r>
            <a:r>
              <a:rPr lang="zh-CN" altLang="zh-CN" sz="2400" dirty="0"/>
              <a:t>），处所（</a:t>
            </a:r>
            <a:r>
              <a:rPr lang="en-US" altLang="zh-CN" sz="2400" dirty="0"/>
              <a:t>location</a:t>
            </a:r>
            <a:r>
              <a:rPr lang="zh-CN" altLang="zh-CN" sz="2400" dirty="0"/>
              <a:t>），起点（</a:t>
            </a:r>
            <a:r>
              <a:rPr lang="en-US" altLang="zh-CN" sz="2400" dirty="0"/>
              <a:t>source</a:t>
            </a:r>
            <a:r>
              <a:rPr lang="zh-CN" altLang="zh-CN" sz="2400" dirty="0"/>
              <a:t>），终点（</a:t>
            </a:r>
            <a:r>
              <a:rPr lang="en-US" altLang="zh-CN" sz="2400" dirty="0"/>
              <a:t>goal</a:t>
            </a:r>
            <a:r>
              <a:rPr lang="zh-CN" altLang="zh-CN" sz="2400" dirty="0"/>
              <a:t>），工具（</a:t>
            </a:r>
            <a:r>
              <a:rPr lang="en-US" altLang="zh-CN" sz="2400" dirty="0"/>
              <a:t>instrument</a:t>
            </a:r>
            <a:r>
              <a:rPr lang="zh-CN" altLang="zh-CN" sz="2400" dirty="0"/>
              <a:t>），使役者（</a:t>
            </a:r>
            <a:r>
              <a:rPr lang="en-US" altLang="zh-CN" sz="2400" dirty="0"/>
              <a:t>causer</a:t>
            </a:r>
            <a:r>
              <a:rPr lang="zh-CN" altLang="zh-CN" sz="2400" dirty="0"/>
              <a:t>）等等，且通常将受影响的客体称为受事者（</a:t>
            </a:r>
            <a:r>
              <a:rPr lang="en-US" altLang="zh-CN" sz="2400" dirty="0"/>
              <a:t>patient</a:t>
            </a:r>
            <a:r>
              <a:rPr lang="zh-CN" altLang="zh-CN" sz="2400" dirty="0"/>
              <a:t>）（顾阳，</a:t>
            </a:r>
            <a:r>
              <a:rPr lang="en-US" altLang="zh-CN" sz="2400" dirty="0"/>
              <a:t>1994</a:t>
            </a:r>
            <a:r>
              <a:rPr lang="zh-CN" altLang="zh-CN" sz="2400" dirty="0" smtClean="0"/>
              <a:t>）</a:t>
            </a:r>
            <a:endParaRPr lang="en-US" altLang="zh-CN" sz="2400" dirty="0"/>
          </a:p>
          <a:p>
            <a:pPr marL="45720" indent="0">
              <a:lnSpc>
                <a:spcPct val="100000"/>
              </a:lnSpc>
              <a:buNone/>
            </a:pPr>
            <a:r>
              <a:rPr lang="zh-CN" altLang="zh-CN" sz="2400" dirty="0" smtClean="0"/>
              <a:t>如例句</a:t>
            </a:r>
            <a:r>
              <a:rPr lang="en-US" altLang="zh-CN" sz="2400" dirty="0" smtClean="0"/>
              <a:t> a</a:t>
            </a:r>
            <a:r>
              <a:rPr lang="en-US" altLang="zh-CN" sz="2400" dirty="0" smtClean="0"/>
              <a:t>. Anna </a:t>
            </a:r>
            <a:r>
              <a:rPr lang="en-US" altLang="zh-CN" sz="2400" dirty="0"/>
              <a:t>opens </a:t>
            </a:r>
            <a:r>
              <a:rPr lang="en-US" altLang="zh-CN" sz="2400" i="1" dirty="0"/>
              <a:t>the </a:t>
            </a:r>
            <a:r>
              <a:rPr lang="en-US" altLang="zh-CN" sz="2400" i="1" dirty="0" smtClean="0"/>
              <a:t>door</a:t>
            </a:r>
            <a:endParaRPr lang="en-US" altLang="zh-CN" sz="2400" dirty="0"/>
          </a:p>
          <a:p>
            <a:pPr marL="45720" indent="0">
              <a:lnSpc>
                <a:spcPct val="100000"/>
              </a:lnSpc>
              <a:buNone/>
            </a:pPr>
            <a:r>
              <a:rPr lang="en-US" altLang="zh-CN" sz="2400" dirty="0"/>
              <a:t> </a:t>
            </a:r>
            <a:r>
              <a:rPr lang="en-US" altLang="zh-CN" sz="2400" dirty="0" smtClean="0"/>
              <a:t>          b</a:t>
            </a:r>
            <a:r>
              <a:rPr lang="en-US" altLang="zh-CN" sz="2400" dirty="0" smtClean="0"/>
              <a:t>. </a:t>
            </a:r>
            <a:r>
              <a:rPr lang="en-US" altLang="zh-CN" sz="2400" i="1" dirty="0" smtClean="0"/>
              <a:t>The </a:t>
            </a:r>
            <a:r>
              <a:rPr lang="en-US" altLang="zh-CN" sz="2400" i="1" dirty="0"/>
              <a:t>door</a:t>
            </a:r>
            <a:r>
              <a:rPr lang="en-US" altLang="zh-CN" sz="2400" dirty="0"/>
              <a:t> opens. </a:t>
            </a:r>
            <a:endParaRPr lang="en-US" altLang="zh-CN" sz="2400" dirty="0" smtClean="0"/>
          </a:p>
          <a:p>
            <a:pPr marL="45720" indent="0">
              <a:lnSpc>
                <a:spcPct val="100000"/>
              </a:lnSpc>
              <a:buNone/>
            </a:pPr>
            <a:r>
              <a:rPr lang="en-US" altLang="zh-CN" sz="2400" dirty="0" smtClean="0"/>
              <a:t>a</a:t>
            </a:r>
            <a:r>
              <a:rPr lang="en-US" altLang="zh-CN" sz="2400" dirty="0"/>
              <a:t>, b </a:t>
            </a:r>
            <a:r>
              <a:rPr lang="zh-CN" altLang="zh-CN" sz="2400" dirty="0"/>
              <a:t>句中的斜体部分分别在句中充当宾语和主语，但是它们仍然是受事者（</a:t>
            </a:r>
            <a:r>
              <a:rPr lang="en-US" altLang="zh-CN" sz="2400" dirty="0"/>
              <a:t>patient</a:t>
            </a:r>
            <a:r>
              <a:rPr lang="zh-CN" altLang="zh-CN" sz="2400" dirty="0"/>
              <a:t>）</a:t>
            </a:r>
            <a:r>
              <a:rPr lang="zh-CN" altLang="zh-CN" sz="2400" dirty="0" smtClean="0"/>
              <a:t>。</a:t>
            </a:r>
            <a:endParaRPr lang="en-US" altLang="zh-CN" sz="2400" dirty="0" smtClean="0"/>
          </a:p>
          <a:p>
            <a:pPr marL="45720" indent="0">
              <a:lnSpc>
                <a:spcPct val="100000"/>
              </a:lnSpc>
              <a:buNone/>
            </a:pPr>
            <a:r>
              <a:rPr lang="en-US" altLang="zh-CN" sz="2400" dirty="0" smtClean="0"/>
              <a:t>a</a:t>
            </a:r>
            <a:r>
              <a:rPr lang="zh-CN" altLang="zh-CN" sz="2400" dirty="0"/>
              <a:t>句中</a:t>
            </a:r>
            <a:r>
              <a:rPr lang="en-US" altLang="zh-CN" sz="2400" dirty="0"/>
              <a:t>Anna </a:t>
            </a:r>
            <a:r>
              <a:rPr lang="zh-CN" altLang="zh-CN" sz="2400" dirty="0"/>
              <a:t>既是主语又是施事者（</a:t>
            </a:r>
            <a:r>
              <a:rPr lang="en-US" altLang="zh-CN" sz="2400" dirty="0"/>
              <a:t>agent</a:t>
            </a:r>
            <a:r>
              <a:rPr lang="zh-CN" altLang="zh-CN" sz="2400" dirty="0"/>
              <a:t>），</a:t>
            </a:r>
            <a:r>
              <a:rPr lang="en-US" altLang="zh-CN" sz="2400" dirty="0"/>
              <a:t>b</a:t>
            </a:r>
            <a:r>
              <a:rPr lang="zh-CN" altLang="zh-CN" sz="2400" dirty="0"/>
              <a:t>句中</a:t>
            </a:r>
            <a:r>
              <a:rPr lang="en-US" altLang="zh-CN" sz="2400" dirty="0"/>
              <a:t>the door</a:t>
            </a:r>
            <a:r>
              <a:rPr lang="zh-CN" altLang="zh-CN" sz="2400" dirty="0"/>
              <a:t>是主语但是是受事者（</a:t>
            </a:r>
            <a:r>
              <a:rPr lang="en-US" altLang="zh-CN" sz="2400" dirty="0"/>
              <a:t>patient</a:t>
            </a:r>
            <a:r>
              <a:rPr lang="zh-CN" altLang="zh-CN" sz="2400" dirty="0"/>
              <a:t>），施事者（</a:t>
            </a:r>
            <a:r>
              <a:rPr lang="en-US" altLang="zh-CN" sz="2400" dirty="0"/>
              <a:t>agent</a:t>
            </a:r>
            <a:r>
              <a:rPr lang="zh-CN" altLang="zh-CN" sz="2400" dirty="0"/>
              <a:t>）没有出现。由此可见，主语、宾语与题元角色中的施事者（</a:t>
            </a:r>
            <a:r>
              <a:rPr lang="en-US" altLang="zh-CN" sz="2400" dirty="0"/>
              <a:t>agent</a:t>
            </a:r>
            <a:r>
              <a:rPr lang="zh-CN" altLang="zh-CN" sz="2400" dirty="0"/>
              <a:t>）和受事者（</a:t>
            </a:r>
            <a:r>
              <a:rPr lang="en-US" altLang="zh-CN" sz="2400" dirty="0"/>
              <a:t>patient</a:t>
            </a:r>
            <a:r>
              <a:rPr lang="zh-CN" altLang="zh-CN" sz="2400" dirty="0"/>
              <a:t>）并不是一一对应的关系。</a:t>
            </a:r>
          </a:p>
        </p:txBody>
      </p:sp>
    </p:spTree>
    <p:extLst>
      <p:ext uri="{BB962C8B-B14F-4D97-AF65-F5344CB8AC3E}">
        <p14:creationId xmlns:p14="http://schemas.microsoft.com/office/powerpoint/2010/main" val="16738003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US" altLang="zh-CN" dirty="0" smtClean="0"/>
              <a:t>19</a:t>
            </a:r>
            <a:r>
              <a:rPr lang="en-GB" altLang="zh-CN" dirty="0" smtClean="0">
                <a:latin typeface="Microsoft YaHei UI" panose="020B0503020204020204" pitchFamily="34" charset="-122"/>
                <a:ea typeface="Microsoft YaHei UI" panose="020B0503020204020204" pitchFamily="34" charset="-122"/>
              </a:rPr>
              <a:t>.1 </a:t>
            </a:r>
            <a:r>
              <a:rPr lang="zh-CN" altLang="en-US" dirty="0">
                <a:latin typeface="Microsoft YaHei UI" panose="020B0503020204020204" pitchFamily="34" charset="-122"/>
                <a:ea typeface="Microsoft YaHei UI" panose="020B0503020204020204" pitchFamily="34" charset="-122"/>
              </a:rPr>
              <a:t>故事缘起</a:t>
            </a:r>
          </a:p>
        </p:txBody>
      </p:sp>
      <p:pic>
        <p:nvPicPr>
          <p:cNvPr id="5" name="图形 4" descr="会议">
            <a:extLst>
              <a:ext uri="{FF2B5EF4-FFF2-40B4-BE49-F238E27FC236}">
                <a16:creationId xmlns="" xmlns:a16="http://schemas.microsoft.com/office/drawing/2014/main" id="{BC7F4CA9-C0CE-4E72-97F6-F2A2156DD625}"/>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5006344" y="465847"/>
            <a:ext cx="914400" cy="914400"/>
          </a:xfrm>
          <a:prstGeom prst="rect">
            <a:avLst/>
          </a:prstGeom>
        </p:spPr>
      </p:pic>
      <p:sp>
        <p:nvSpPr>
          <p:cNvPr id="8" name="内容占位符 7">
            <a:extLst>
              <a:ext uri="{FF2B5EF4-FFF2-40B4-BE49-F238E27FC236}">
                <a16:creationId xmlns="" xmlns:a16="http://schemas.microsoft.com/office/drawing/2014/main" id="{CF2B233F-D299-4AD6-B86D-B7A7A09F8F39}"/>
              </a:ext>
            </a:extLst>
          </p:cNvPr>
          <p:cNvSpPr>
            <a:spLocks noGrp="1"/>
          </p:cNvSpPr>
          <p:nvPr>
            <p:ph idx="1"/>
          </p:nvPr>
        </p:nvSpPr>
        <p:spPr>
          <a:xfrm>
            <a:off x="1084070" y="1380247"/>
            <a:ext cx="10058400" cy="5011906"/>
          </a:xfrm>
        </p:spPr>
        <p:txBody>
          <a:bodyPr>
            <a:noAutofit/>
          </a:bodyPr>
          <a:lstStyle/>
          <a:p>
            <a:pPr marL="45720" indent="0">
              <a:buNone/>
            </a:pPr>
            <a:r>
              <a:rPr lang="en-US" altLang="zh-CN" sz="2000" dirty="0" smtClean="0"/>
              <a:t>       </a:t>
            </a:r>
            <a:r>
              <a:rPr lang="zh-CN" altLang="zh-CN" sz="2000" dirty="0" smtClean="0"/>
              <a:t>在</a:t>
            </a:r>
            <a:r>
              <a:rPr lang="zh-CN" altLang="zh-CN" sz="2000" dirty="0"/>
              <a:t>《普通语言学》的课堂上，老师讲到了“格</a:t>
            </a:r>
            <a:r>
              <a:rPr lang="en-US" altLang="zh-CN" sz="2000" dirty="0"/>
              <a:t>”</a:t>
            </a:r>
            <a:r>
              <a:rPr lang="zh-CN" altLang="zh-CN" sz="2000" dirty="0"/>
              <a:t>的范畴”，同学们并不是很理解，小声地讨论起来。老师注意到了大家的反应，明白同学们有了困惑，便说道：</a:t>
            </a:r>
            <a:r>
              <a:rPr lang="en-US" altLang="zh-CN" sz="2000" dirty="0"/>
              <a:t>“</a:t>
            </a:r>
            <a:r>
              <a:rPr lang="zh-CN" altLang="zh-CN" sz="2000" dirty="0"/>
              <a:t>大部分同学初中的时候就已经接触了英语中的主格、宾格和所有格，你都知道这些名称，也知道如何使用，但是到了大学的课堂，我们就不能局限于只知道‘格’的名称和简单运用。尤其是作为英语专业学生的你们，需要深入了解相关知识，对</a:t>
            </a:r>
            <a:r>
              <a:rPr lang="en-US" altLang="zh-CN" sz="2000" dirty="0"/>
              <a:t>‘</a:t>
            </a:r>
            <a:r>
              <a:rPr lang="zh-CN" altLang="zh-CN" sz="2000" dirty="0"/>
              <a:t>格</a:t>
            </a:r>
            <a:r>
              <a:rPr lang="en-US" altLang="zh-CN" sz="2000" dirty="0"/>
              <a:t>’</a:t>
            </a:r>
            <a:r>
              <a:rPr lang="zh-CN" altLang="zh-CN" sz="2000" dirty="0"/>
              <a:t>的认知要成体系，即不仅要自己明白，还要能够灵活运用，最好是能让不了解</a:t>
            </a:r>
            <a:r>
              <a:rPr lang="en-US" altLang="zh-CN" sz="2000" dirty="0"/>
              <a:t>‘</a:t>
            </a:r>
            <a:r>
              <a:rPr lang="zh-CN" altLang="zh-CN" sz="2000" dirty="0"/>
              <a:t>格</a:t>
            </a:r>
            <a:r>
              <a:rPr lang="en-US" altLang="zh-CN" sz="2000" dirty="0"/>
              <a:t>’</a:t>
            </a:r>
            <a:r>
              <a:rPr lang="zh-CN" altLang="zh-CN" sz="2000" dirty="0"/>
              <a:t>知识的人听懂你的解释。</a:t>
            </a:r>
            <a:r>
              <a:rPr lang="en-US" altLang="zh-CN" sz="2000" dirty="0"/>
              <a:t>”</a:t>
            </a:r>
            <a:endParaRPr lang="zh-CN" altLang="zh-CN" sz="2000" dirty="0"/>
          </a:p>
          <a:p>
            <a:pPr marL="45720" indent="0">
              <a:buNone/>
            </a:pPr>
            <a:r>
              <a:rPr lang="en-US" altLang="zh-CN" sz="2000" dirty="0" smtClean="0"/>
              <a:t>       </a:t>
            </a:r>
            <a:r>
              <a:rPr lang="zh-CN" altLang="zh-CN" sz="2000" dirty="0" smtClean="0"/>
              <a:t>这时</a:t>
            </a:r>
            <a:r>
              <a:rPr lang="zh-CN" altLang="zh-CN" sz="2000" dirty="0"/>
              <a:t>有学生举手说道：</a:t>
            </a:r>
            <a:r>
              <a:rPr lang="en-US" altLang="zh-CN" sz="2000" dirty="0"/>
              <a:t>“</a:t>
            </a:r>
            <a:r>
              <a:rPr lang="zh-CN" altLang="zh-CN" sz="2000" dirty="0"/>
              <a:t>老师说的没错，我们学英语这么长时间，都知道什么情况下该用主格、宾格和所有格。但老师刚刚讲的关于</a:t>
            </a:r>
            <a:r>
              <a:rPr lang="en-US" altLang="zh-CN" sz="2000" dirty="0"/>
              <a:t>‘</a:t>
            </a:r>
            <a:r>
              <a:rPr lang="zh-CN" altLang="zh-CN" sz="2000" dirty="0"/>
              <a:t>格</a:t>
            </a:r>
            <a:r>
              <a:rPr lang="en-US" altLang="zh-CN" sz="2000" dirty="0"/>
              <a:t>’</a:t>
            </a:r>
            <a:r>
              <a:rPr lang="zh-CN" altLang="zh-CN" sz="2000" dirty="0"/>
              <a:t>的理论知识，一下子把我们平时熟知的</a:t>
            </a:r>
            <a:r>
              <a:rPr lang="en-US" altLang="zh-CN" sz="2000" dirty="0"/>
              <a:t>‘</a:t>
            </a:r>
            <a:r>
              <a:rPr lang="zh-CN" altLang="zh-CN" sz="2000" dirty="0"/>
              <a:t>格</a:t>
            </a:r>
            <a:r>
              <a:rPr lang="en-US" altLang="zh-CN" sz="2000" dirty="0"/>
              <a:t>’</a:t>
            </a:r>
            <a:r>
              <a:rPr lang="zh-CN" altLang="zh-CN" sz="2000" dirty="0"/>
              <a:t>抽象升华了。我们就产生了困惑。</a:t>
            </a:r>
            <a:r>
              <a:rPr lang="en-US" altLang="zh-CN" sz="2000" dirty="0"/>
              <a:t>”</a:t>
            </a:r>
            <a:endParaRPr lang="zh-CN" altLang="zh-CN" sz="2000" dirty="0"/>
          </a:p>
          <a:p>
            <a:pPr marL="45720" indent="0">
              <a:buNone/>
            </a:pPr>
            <a:r>
              <a:rPr lang="en-US" altLang="zh-CN" sz="2000" dirty="0" smtClean="0"/>
              <a:t>       </a:t>
            </a:r>
            <a:r>
              <a:rPr lang="zh-CN" altLang="zh-CN" sz="2000" dirty="0" smtClean="0"/>
              <a:t>还有</a:t>
            </a:r>
            <a:r>
              <a:rPr lang="zh-CN" altLang="zh-CN" sz="2000" dirty="0"/>
              <a:t>学生问道：</a:t>
            </a:r>
            <a:r>
              <a:rPr lang="en-US" altLang="zh-CN" sz="2000" dirty="0"/>
              <a:t>“</a:t>
            </a:r>
            <a:r>
              <a:rPr lang="zh-CN" altLang="zh-CN" sz="2000" dirty="0"/>
              <a:t>老师，只有形式变化了才能称为格吗？比如</a:t>
            </a:r>
            <a:r>
              <a:rPr lang="en-US" altLang="zh-CN" sz="2000" dirty="0"/>
              <a:t>I</a:t>
            </a:r>
            <a:r>
              <a:rPr lang="zh-CN" altLang="zh-CN" sz="2000" dirty="0"/>
              <a:t>变成</a:t>
            </a:r>
            <a:r>
              <a:rPr lang="en-US" altLang="zh-CN" sz="2000" dirty="0"/>
              <a:t>me</a:t>
            </a:r>
            <a:r>
              <a:rPr lang="zh-CN" altLang="zh-CN" sz="2000" dirty="0"/>
              <a:t>、</a:t>
            </a:r>
            <a:r>
              <a:rPr lang="en-US" altLang="zh-CN" sz="2000" dirty="0"/>
              <a:t>he</a:t>
            </a:r>
            <a:r>
              <a:rPr lang="zh-CN" altLang="zh-CN" sz="2000" dirty="0"/>
              <a:t>变成</a:t>
            </a:r>
            <a:r>
              <a:rPr lang="en-US" altLang="zh-CN" sz="2000" dirty="0"/>
              <a:t>him</a:t>
            </a:r>
            <a:r>
              <a:rPr lang="zh-CN" altLang="zh-CN" sz="2000" dirty="0"/>
              <a:t>、</a:t>
            </a:r>
            <a:r>
              <a:rPr lang="en-US" altLang="zh-CN" sz="2000" dirty="0"/>
              <a:t>she</a:t>
            </a:r>
            <a:r>
              <a:rPr lang="zh-CN" altLang="zh-CN" sz="2000" dirty="0"/>
              <a:t>变成</a:t>
            </a:r>
            <a:r>
              <a:rPr lang="en-US" altLang="zh-CN" sz="2000" dirty="0"/>
              <a:t>her</a:t>
            </a:r>
            <a:r>
              <a:rPr lang="zh-CN" altLang="zh-CN" sz="2000" dirty="0"/>
              <a:t>、</a:t>
            </a:r>
            <a:r>
              <a:rPr lang="en-US" altLang="zh-CN" sz="2000" dirty="0"/>
              <a:t>we</a:t>
            </a:r>
            <a:r>
              <a:rPr lang="zh-CN" altLang="zh-CN" sz="2000" dirty="0"/>
              <a:t>变成</a:t>
            </a:r>
            <a:r>
              <a:rPr lang="en-US" altLang="zh-CN" sz="2000" dirty="0"/>
              <a:t>us</a:t>
            </a:r>
            <a:r>
              <a:rPr lang="zh-CN" altLang="zh-CN" sz="2000" dirty="0"/>
              <a:t>、</a:t>
            </a:r>
            <a:r>
              <a:rPr lang="en-US" altLang="zh-CN" sz="2000" dirty="0"/>
              <a:t>they</a:t>
            </a:r>
            <a:r>
              <a:rPr lang="zh-CN" altLang="zh-CN" sz="2000" dirty="0"/>
              <a:t>变成</a:t>
            </a:r>
            <a:r>
              <a:rPr lang="en-US" altLang="zh-CN" sz="2000" dirty="0"/>
              <a:t>them</a:t>
            </a:r>
            <a:r>
              <a:rPr lang="zh-CN" altLang="zh-CN" sz="2000" dirty="0"/>
              <a:t>，以及</a:t>
            </a:r>
            <a:r>
              <a:rPr lang="en-US" altLang="zh-CN" sz="2000" dirty="0"/>
              <a:t>your</a:t>
            </a:r>
            <a:r>
              <a:rPr lang="zh-CN" altLang="zh-CN" sz="2000" dirty="0"/>
              <a:t>、</a:t>
            </a:r>
            <a:r>
              <a:rPr lang="en-US" altLang="zh-CN" sz="2000" dirty="0"/>
              <a:t>his</a:t>
            </a:r>
            <a:r>
              <a:rPr lang="zh-CN" altLang="zh-CN" sz="2000" dirty="0"/>
              <a:t>、</a:t>
            </a:r>
            <a:r>
              <a:rPr lang="en-US" altLang="zh-CN" sz="2000" dirty="0"/>
              <a:t>her</a:t>
            </a:r>
            <a:r>
              <a:rPr lang="zh-CN" altLang="zh-CN" sz="2000" dirty="0"/>
              <a:t>、</a:t>
            </a:r>
            <a:r>
              <a:rPr lang="en-US" altLang="zh-CN" sz="2000" dirty="0"/>
              <a:t>its</a:t>
            </a:r>
            <a:r>
              <a:rPr lang="zh-CN" altLang="zh-CN" sz="2000" dirty="0"/>
              <a:t>、</a:t>
            </a:r>
            <a:r>
              <a:rPr lang="en-US" altLang="zh-CN" sz="2000" dirty="0"/>
              <a:t>our</a:t>
            </a:r>
            <a:r>
              <a:rPr lang="zh-CN" altLang="zh-CN" sz="2000" dirty="0"/>
              <a:t>、</a:t>
            </a:r>
            <a:r>
              <a:rPr lang="en-US" altLang="zh-CN" sz="2000" dirty="0"/>
              <a:t>their</a:t>
            </a:r>
            <a:r>
              <a:rPr lang="zh-CN" altLang="zh-CN" sz="2000" dirty="0"/>
              <a:t>和</a:t>
            </a:r>
            <a:r>
              <a:rPr lang="en-US" altLang="zh-CN" sz="2000" dirty="0"/>
              <a:t>’s</a:t>
            </a:r>
            <a:r>
              <a:rPr lang="zh-CN" altLang="zh-CN" sz="2000" dirty="0"/>
              <a:t>这些都是通过形式的变化表现出不同作用。</a:t>
            </a:r>
            <a:r>
              <a:rPr lang="en-US" altLang="zh-CN" sz="2000" dirty="0"/>
              <a:t>”</a:t>
            </a:r>
            <a:r>
              <a:rPr lang="zh-CN" altLang="zh-CN" sz="2000" dirty="0"/>
              <a:t>老师说：</a:t>
            </a:r>
            <a:r>
              <a:rPr lang="en-US" altLang="zh-CN" sz="2000" dirty="0"/>
              <a:t>“</a:t>
            </a:r>
            <a:r>
              <a:rPr lang="zh-CN" altLang="zh-CN" sz="2000" dirty="0"/>
              <a:t>这个问题很好，涉及到我接下来要说的内容。格，不是仅看词的形式变化，更重要的是分析词在句子当中所起的语法作用，即词之间的句法关系。现在，大家就讨论一下，英语和汉语中，格是通过哪些渠道实现的呢？课下，大家要查找相关资料，了解格语法和格理论中重要概念：格的指派规则、格过滤规则、可见性假说。毕竟，课堂上的时间太有限了。</a:t>
            </a:r>
            <a:r>
              <a:rPr lang="en-US" altLang="zh-CN" sz="2000" dirty="0"/>
              <a:t>”</a:t>
            </a:r>
            <a:r>
              <a:rPr lang="zh-CN" altLang="zh-CN" sz="2000" dirty="0"/>
              <a:t>同学们展开了激烈的讨论。</a:t>
            </a:r>
          </a:p>
        </p:txBody>
      </p:sp>
    </p:spTree>
    <p:extLst>
      <p:ext uri="{BB962C8B-B14F-4D97-AF65-F5344CB8AC3E}">
        <p14:creationId xmlns:p14="http://schemas.microsoft.com/office/powerpoint/2010/main" val="31404362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r>
              <a:rPr lang="en-GB" altLang="zh-CN" dirty="0" smtClean="0"/>
              <a:t>20.3</a:t>
            </a:r>
            <a:r>
              <a:rPr lang="zh-CN" altLang="zh-CN" dirty="0"/>
              <a:t>什么是题元角色？</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 xmlns:a16="http://schemas.microsoft.com/office/drawing/2014/main" id="{79AA3F49-E7A4-4660-84DA-0DC43809C2DB}"/>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6953823" y="474494"/>
            <a:ext cx="914400" cy="914400"/>
          </a:xfrm>
          <a:prstGeom prst="rect">
            <a:avLst/>
          </a:prstGeom>
        </p:spPr>
      </p:pic>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751840" y="1640354"/>
            <a:ext cx="10688320" cy="4715753"/>
          </a:xfrm>
        </p:spPr>
        <p:txBody>
          <a:bodyPr>
            <a:noAutofit/>
          </a:bodyPr>
          <a:lstStyle/>
          <a:p>
            <a:pPr marL="45720" indent="0">
              <a:lnSpc>
                <a:spcPct val="150000"/>
              </a:lnSpc>
              <a:buNone/>
            </a:pPr>
            <a:r>
              <a:rPr lang="en-US" altLang="zh-CN" sz="2400" dirty="0" smtClean="0"/>
              <a:t>       </a:t>
            </a:r>
            <a:r>
              <a:rPr lang="zh-CN" altLang="zh-CN" sz="2400" dirty="0" smtClean="0"/>
              <a:t>除此之外</a:t>
            </a:r>
            <a:r>
              <a:rPr lang="zh-CN" altLang="zh-CN" sz="2400" dirty="0"/>
              <a:t>，题元角色还有层级顺序</a:t>
            </a:r>
            <a:r>
              <a:rPr lang="zh-CN" altLang="zh-CN" sz="2400" dirty="0" smtClean="0"/>
              <a:t>。</a:t>
            </a:r>
            <a:endParaRPr lang="en-US" altLang="zh-CN" sz="2400" dirty="0" smtClean="0"/>
          </a:p>
          <a:p>
            <a:pPr marL="45720" indent="0">
              <a:lnSpc>
                <a:spcPct val="150000"/>
              </a:lnSpc>
              <a:buNone/>
            </a:pPr>
            <a:r>
              <a:rPr lang="en-US" altLang="zh-CN" sz="2400" dirty="0" smtClean="0"/>
              <a:t>       </a:t>
            </a:r>
            <a:r>
              <a:rPr lang="zh-CN" altLang="zh-CN" sz="2400" dirty="0" smtClean="0"/>
              <a:t>施事</a:t>
            </a:r>
            <a:r>
              <a:rPr lang="en-US" altLang="zh-CN" sz="2400" dirty="0"/>
              <a:t>&gt;</a:t>
            </a:r>
            <a:r>
              <a:rPr lang="zh-CN" altLang="zh-CN" sz="2400" dirty="0"/>
              <a:t>当事</a:t>
            </a:r>
            <a:r>
              <a:rPr lang="en-US" altLang="zh-CN" sz="2400" dirty="0"/>
              <a:t>&gt;</a:t>
            </a:r>
            <a:r>
              <a:rPr lang="zh-CN" altLang="zh-CN" sz="2400" dirty="0"/>
              <a:t>受惠</a:t>
            </a:r>
            <a:r>
              <a:rPr lang="en-US" altLang="zh-CN" sz="2400" dirty="0"/>
              <a:t>&gt;</a:t>
            </a:r>
            <a:r>
              <a:rPr lang="zh-CN" altLang="zh-CN" sz="2400" dirty="0"/>
              <a:t>工具</a:t>
            </a:r>
            <a:r>
              <a:rPr lang="en-US" altLang="zh-CN" sz="2400" dirty="0"/>
              <a:t>&gt;</a:t>
            </a:r>
            <a:r>
              <a:rPr lang="zh-CN" altLang="zh-CN" sz="2400" dirty="0"/>
              <a:t>受事</a:t>
            </a:r>
            <a:r>
              <a:rPr lang="en-US" altLang="zh-CN" sz="2400" dirty="0"/>
              <a:t>&gt;</a:t>
            </a:r>
            <a:r>
              <a:rPr lang="zh-CN" altLang="zh-CN" sz="2400" dirty="0"/>
              <a:t>方位，“</a:t>
            </a:r>
            <a:r>
              <a:rPr lang="en-US" altLang="zh-CN" sz="2400" dirty="0"/>
              <a:t>&gt;</a:t>
            </a:r>
            <a:r>
              <a:rPr lang="zh-CN" altLang="zh-CN" sz="2400" dirty="0"/>
              <a:t>”表示“优先于”。若一个谓词有三个论元，则表示施事的那个论元优先为句子的主语，若施事受到抑制，则应在论元阶层中的施事一下的论元角色中进行优选（郑淑明 周雷敏，</a:t>
            </a:r>
            <a:r>
              <a:rPr lang="en-US" altLang="zh-CN" sz="2400" dirty="0"/>
              <a:t>2010</a:t>
            </a:r>
            <a:r>
              <a:rPr lang="zh-CN" altLang="zh-CN" sz="2400" dirty="0"/>
              <a:t>）。</a:t>
            </a:r>
          </a:p>
          <a:p>
            <a:pPr marL="45720" indent="0">
              <a:lnSpc>
                <a:spcPct val="150000"/>
              </a:lnSpc>
              <a:buNone/>
            </a:pPr>
            <a:endParaRPr lang="zh-CN" altLang="zh-CN" sz="2400" dirty="0"/>
          </a:p>
        </p:txBody>
      </p:sp>
    </p:spTree>
    <p:extLst>
      <p:ext uri="{BB962C8B-B14F-4D97-AF65-F5344CB8AC3E}">
        <p14:creationId xmlns:p14="http://schemas.microsoft.com/office/powerpoint/2010/main" val="215758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r>
              <a:rPr lang="en-US" altLang="zh-CN" dirty="0" smtClean="0"/>
              <a:t>20.4</a:t>
            </a:r>
            <a:r>
              <a:rPr lang="en-US" altLang="zh-CN" dirty="0"/>
              <a:t> </a:t>
            </a:r>
            <a:r>
              <a:rPr lang="zh-CN" altLang="zh-CN" dirty="0" smtClean="0"/>
              <a:t>什么</a:t>
            </a:r>
            <a:r>
              <a:rPr lang="zh-CN" altLang="zh-CN" dirty="0"/>
              <a:t>是论元？</a:t>
            </a:r>
          </a:p>
        </p:txBody>
      </p:sp>
      <p:pic>
        <p:nvPicPr>
          <p:cNvPr id="5" name="图形 4" descr="教师">
            <a:extLst>
              <a:ext uri="{FF2B5EF4-FFF2-40B4-BE49-F238E27FC236}">
                <a16:creationId xmlns="" xmlns:a16="http://schemas.microsoft.com/office/drawing/2014/main" id="{79AA3F49-E7A4-4660-84DA-0DC43809C2DB}"/>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6045057" y="465847"/>
            <a:ext cx="914400" cy="914400"/>
          </a:xfrm>
          <a:prstGeom prst="rect">
            <a:avLst/>
          </a:prstGeom>
        </p:spPr>
      </p:pic>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751840" y="1252151"/>
            <a:ext cx="10632852" cy="5103957"/>
          </a:xfrm>
        </p:spPr>
        <p:txBody>
          <a:bodyPr>
            <a:noAutofit/>
          </a:bodyPr>
          <a:lstStyle/>
          <a:p>
            <a:pPr marL="45720" indent="720000" algn="just">
              <a:lnSpc>
                <a:spcPct val="114000"/>
              </a:lnSpc>
              <a:spcBef>
                <a:spcPts val="0"/>
              </a:spcBef>
              <a:buNone/>
            </a:pPr>
            <a:r>
              <a:rPr lang="zh-CN" altLang="zh-CN" sz="2400" dirty="0"/>
              <a:t>论元”一词是语言学家从哲学中借来的术语，更确切地说，它是从形式逻辑谓词演算中借来的术语，用来描述谓词的语义结构（张林，</a:t>
            </a:r>
            <a:r>
              <a:rPr lang="en-US" altLang="zh-CN" sz="2400" dirty="0"/>
              <a:t>2001</a:t>
            </a:r>
            <a:r>
              <a:rPr lang="zh-CN" altLang="zh-CN" sz="2400" dirty="0"/>
              <a:t>）</a:t>
            </a:r>
            <a:r>
              <a:rPr lang="zh-CN" altLang="zh-CN" sz="2400" dirty="0" smtClean="0"/>
              <a:t>。</a:t>
            </a:r>
            <a:endParaRPr lang="en-US" altLang="zh-CN" sz="2400" dirty="0" smtClean="0"/>
          </a:p>
          <a:p>
            <a:pPr marL="45720" indent="720000" algn="just">
              <a:lnSpc>
                <a:spcPct val="114000"/>
              </a:lnSpc>
              <a:spcBef>
                <a:spcPts val="0"/>
              </a:spcBef>
              <a:buNone/>
            </a:pPr>
            <a:endParaRPr lang="en-US" altLang="zh-CN" sz="2400" dirty="0" smtClean="0"/>
          </a:p>
          <a:p>
            <a:pPr marL="45720" indent="720000" algn="just">
              <a:lnSpc>
                <a:spcPct val="114000"/>
              </a:lnSpc>
              <a:spcBef>
                <a:spcPts val="0"/>
              </a:spcBef>
              <a:buNone/>
            </a:pPr>
            <a:r>
              <a:rPr lang="en-US" altLang="zh-CN" sz="2400" dirty="0" smtClean="0"/>
              <a:t>Trask</a:t>
            </a:r>
            <a:r>
              <a:rPr lang="zh-CN" altLang="zh-CN" sz="2400" dirty="0"/>
              <a:t>曾指出：为了使句子合法，每个谓词在句子中都需要一定数目的名词短语与之共现，所需要的名词短语就是其论元（熊仲儒，</a:t>
            </a:r>
            <a:r>
              <a:rPr lang="en-US" altLang="zh-CN" sz="2400" dirty="0"/>
              <a:t>2015</a:t>
            </a:r>
            <a:r>
              <a:rPr lang="zh-CN" altLang="zh-CN" sz="2400" dirty="0"/>
              <a:t>）。论元是带有题元角色的名词短语，论元在句中所占的位置称作论元位置，论元与题元角色受题元原则的制约（顾阳，</a:t>
            </a:r>
            <a:r>
              <a:rPr lang="en-US" altLang="zh-CN" sz="2400" dirty="0"/>
              <a:t>1994</a:t>
            </a:r>
            <a:r>
              <a:rPr lang="zh-CN" altLang="zh-CN" sz="2400" dirty="0"/>
              <a:t>）</a:t>
            </a:r>
            <a:r>
              <a:rPr lang="zh-CN" altLang="zh-CN" sz="2400" dirty="0" smtClean="0"/>
              <a:t>。</a:t>
            </a:r>
            <a:endParaRPr lang="en-US" altLang="zh-CN" sz="2400" dirty="0" smtClean="0"/>
          </a:p>
          <a:p>
            <a:pPr marL="45720" indent="720000" algn="just">
              <a:lnSpc>
                <a:spcPct val="114000"/>
              </a:lnSpc>
              <a:spcBef>
                <a:spcPts val="0"/>
              </a:spcBef>
              <a:buNone/>
            </a:pPr>
            <a:endParaRPr lang="en-US" altLang="zh-CN" sz="2400" dirty="0" smtClean="0"/>
          </a:p>
          <a:p>
            <a:pPr marL="45720" indent="720000" algn="just">
              <a:lnSpc>
                <a:spcPct val="114000"/>
              </a:lnSpc>
              <a:spcBef>
                <a:spcPts val="0"/>
              </a:spcBef>
              <a:buNone/>
            </a:pPr>
            <a:r>
              <a:rPr lang="zh-CN" altLang="zh-CN" sz="2400" dirty="0" smtClean="0"/>
              <a:t>题</a:t>
            </a:r>
            <a:r>
              <a:rPr lang="zh-CN" altLang="zh-CN" sz="2400" dirty="0"/>
              <a:t>元角色由谓词指派（</a:t>
            </a:r>
            <a:r>
              <a:rPr lang="en-US" altLang="zh-CN" sz="2400" dirty="0"/>
              <a:t>assign</a:t>
            </a:r>
            <a:r>
              <a:rPr lang="zh-CN" altLang="zh-CN" sz="2400" dirty="0"/>
              <a:t>）给论元：一元谓词指派一个题元角色，二元谓词指派两个题元角色，三元谓词指派三个题元角色。每一个题元角色（题元角色）能且只能指派给一个论元，而且每一个论元有且只有一个题元角色（题元角色）（刘宇红，</a:t>
            </a:r>
            <a:r>
              <a:rPr lang="en-US" altLang="zh-CN" sz="2400" dirty="0"/>
              <a:t>2010</a:t>
            </a:r>
            <a:r>
              <a:rPr lang="zh-CN" altLang="zh-CN" sz="2400" dirty="0"/>
              <a:t>）。</a:t>
            </a:r>
            <a:endParaRPr lang="en-GB" altLang="zh-CN" sz="2400" dirty="0"/>
          </a:p>
        </p:txBody>
      </p:sp>
    </p:spTree>
    <p:extLst>
      <p:ext uri="{BB962C8B-B14F-4D97-AF65-F5344CB8AC3E}">
        <p14:creationId xmlns:p14="http://schemas.microsoft.com/office/powerpoint/2010/main" val="237089327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r>
              <a:rPr lang="en-US" altLang="zh-CN" dirty="0" smtClean="0"/>
              <a:t>20.4</a:t>
            </a:r>
            <a:r>
              <a:rPr lang="en-US" altLang="zh-CN" dirty="0"/>
              <a:t> </a:t>
            </a:r>
            <a:r>
              <a:rPr lang="zh-CN" altLang="zh-CN" dirty="0" smtClean="0"/>
              <a:t>什么</a:t>
            </a:r>
            <a:r>
              <a:rPr lang="zh-CN" altLang="zh-CN" dirty="0"/>
              <a:t>是论元？</a:t>
            </a:r>
          </a:p>
        </p:txBody>
      </p:sp>
      <p:pic>
        <p:nvPicPr>
          <p:cNvPr id="5" name="图形 4" descr="教师">
            <a:extLst>
              <a:ext uri="{FF2B5EF4-FFF2-40B4-BE49-F238E27FC236}">
                <a16:creationId xmlns="" xmlns:a16="http://schemas.microsoft.com/office/drawing/2014/main" id="{79AA3F49-E7A4-4660-84DA-0DC43809C2DB}"/>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6045057" y="465847"/>
            <a:ext cx="914400" cy="914400"/>
          </a:xfrm>
          <a:prstGeom prst="rect">
            <a:avLst/>
          </a:prstGeom>
        </p:spPr>
      </p:pic>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728631" y="1258432"/>
            <a:ext cx="10632852" cy="4771665"/>
          </a:xfrm>
        </p:spPr>
        <p:txBody>
          <a:bodyPr>
            <a:noAutofit/>
          </a:bodyPr>
          <a:lstStyle/>
          <a:p>
            <a:pPr marL="45720" indent="720000" algn="just">
              <a:lnSpc>
                <a:spcPct val="150000"/>
              </a:lnSpc>
              <a:spcBef>
                <a:spcPts val="0"/>
              </a:spcBef>
              <a:buNone/>
            </a:pPr>
            <a:r>
              <a:rPr lang="zh-CN" altLang="zh-CN" sz="2400" dirty="0" smtClean="0"/>
              <a:t>如</a:t>
            </a:r>
            <a:r>
              <a:rPr lang="zh-CN" altLang="zh-CN" sz="2400" dirty="0"/>
              <a:t>例句</a:t>
            </a:r>
            <a:r>
              <a:rPr lang="en-US" altLang="zh-CN" sz="2400" dirty="0"/>
              <a:t>a. The sun rises. </a:t>
            </a:r>
            <a:endParaRPr lang="en-US" altLang="zh-CN" sz="2400" dirty="0" smtClean="0"/>
          </a:p>
          <a:p>
            <a:pPr marL="45720" indent="720000" algn="just">
              <a:lnSpc>
                <a:spcPct val="150000"/>
              </a:lnSpc>
              <a:spcBef>
                <a:spcPts val="0"/>
              </a:spcBef>
              <a:buNone/>
            </a:pPr>
            <a:r>
              <a:rPr lang="en-US" altLang="zh-CN" sz="2400" dirty="0" smtClean="0"/>
              <a:t>          b</a:t>
            </a:r>
            <a:r>
              <a:rPr lang="en-US" altLang="zh-CN" sz="2400" dirty="0"/>
              <a:t>. John eats an apple. </a:t>
            </a:r>
            <a:endParaRPr lang="en-US" altLang="zh-CN" sz="2400" dirty="0" smtClean="0"/>
          </a:p>
          <a:p>
            <a:pPr marL="45720" indent="720000" algn="just">
              <a:lnSpc>
                <a:spcPct val="150000"/>
              </a:lnSpc>
              <a:spcBef>
                <a:spcPts val="0"/>
              </a:spcBef>
              <a:buNone/>
            </a:pPr>
            <a:r>
              <a:rPr lang="en-US" altLang="zh-CN" sz="2400" dirty="0" smtClean="0"/>
              <a:t>          c</a:t>
            </a:r>
            <a:r>
              <a:rPr lang="en-US" altLang="zh-CN" sz="2400" dirty="0"/>
              <a:t>. John gives Mary an apple. </a:t>
            </a:r>
            <a:endParaRPr lang="en-US" altLang="zh-CN" sz="2400" dirty="0" smtClean="0"/>
          </a:p>
          <a:p>
            <a:pPr marL="45720" indent="720000" algn="just">
              <a:lnSpc>
                <a:spcPct val="150000"/>
              </a:lnSpc>
              <a:spcBef>
                <a:spcPts val="0"/>
              </a:spcBef>
              <a:buNone/>
            </a:pPr>
            <a:r>
              <a:rPr lang="en-US" altLang="zh-CN" sz="2400" dirty="0" smtClean="0"/>
              <a:t>a</a:t>
            </a:r>
            <a:r>
              <a:rPr lang="zh-CN" altLang="zh-CN" sz="2400" dirty="0"/>
              <a:t>句中的</a:t>
            </a:r>
            <a:r>
              <a:rPr lang="en-US" altLang="zh-CN" sz="2400" dirty="0"/>
              <a:t>rise</a:t>
            </a:r>
            <a:r>
              <a:rPr lang="zh-CN" altLang="zh-CN" sz="2400" dirty="0"/>
              <a:t>为一元谓词，题元角色中的施事者（</a:t>
            </a:r>
            <a:r>
              <a:rPr lang="en-US" altLang="zh-CN" sz="2400" dirty="0"/>
              <a:t>agent</a:t>
            </a:r>
            <a:r>
              <a:rPr lang="zh-CN" altLang="zh-CN" sz="2400" dirty="0"/>
              <a:t>）由其指派给了</a:t>
            </a:r>
            <a:r>
              <a:rPr lang="en-US" altLang="zh-CN" sz="2400" dirty="0"/>
              <a:t>the sun</a:t>
            </a:r>
            <a:r>
              <a:rPr lang="zh-CN" altLang="zh-CN" sz="2400" dirty="0" smtClean="0"/>
              <a:t>。</a:t>
            </a:r>
            <a:endParaRPr lang="en-US" altLang="zh-CN" sz="2400" dirty="0" smtClean="0"/>
          </a:p>
          <a:p>
            <a:pPr marL="45720" indent="720000" algn="just">
              <a:lnSpc>
                <a:spcPct val="150000"/>
              </a:lnSpc>
              <a:spcBef>
                <a:spcPts val="0"/>
              </a:spcBef>
              <a:buNone/>
            </a:pPr>
            <a:r>
              <a:rPr lang="en-US" altLang="zh-CN" sz="2400" dirty="0" smtClean="0"/>
              <a:t>b</a:t>
            </a:r>
            <a:r>
              <a:rPr lang="zh-CN" altLang="zh-CN" sz="2400" dirty="0"/>
              <a:t>句中的</a:t>
            </a:r>
            <a:r>
              <a:rPr lang="en-US" altLang="zh-CN" sz="2400" dirty="0"/>
              <a:t>eat</a:t>
            </a:r>
            <a:r>
              <a:rPr lang="zh-CN" altLang="zh-CN" sz="2400" dirty="0"/>
              <a:t>为二元谓词，题元角色中的施事者（</a:t>
            </a:r>
            <a:r>
              <a:rPr lang="en-US" altLang="zh-CN" sz="2400" dirty="0"/>
              <a:t>agent</a:t>
            </a:r>
            <a:r>
              <a:rPr lang="zh-CN" altLang="zh-CN" sz="2400" dirty="0"/>
              <a:t>）由其指派给了</a:t>
            </a:r>
            <a:r>
              <a:rPr lang="en-US" altLang="zh-CN" sz="2400" dirty="0"/>
              <a:t>John</a:t>
            </a:r>
            <a:r>
              <a:rPr lang="zh-CN" altLang="zh-CN" sz="2400" dirty="0"/>
              <a:t>，受事者（</a:t>
            </a:r>
            <a:r>
              <a:rPr lang="en-US" altLang="zh-CN" sz="2400" dirty="0"/>
              <a:t>patient</a:t>
            </a:r>
            <a:r>
              <a:rPr lang="zh-CN" altLang="zh-CN" sz="2400" dirty="0"/>
              <a:t>）由其指派给了</a:t>
            </a:r>
            <a:r>
              <a:rPr lang="en-US" altLang="zh-CN" sz="2400" dirty="0"/>
              <a:t>an apple</a:t>
            </a:r>
            <a:r>
              <a:rPr lang="zh-CN" altLang="zh-CN" sz="2400" dirty="0" smtClean="0"/>
              <a:t>。</a:t>
            </a:r>
            <a:endParaRPr lang="en-US" altLang="zh-CN" sz="2400" dirty="0" smtClean="0"/>
          </a:p>
          <a:p>
            <a:pPr marL="45720" indent="720000" algn="just">
              <a:lnSpc>
                <a:spcPct val="150000"/>
              </a:lnSpc>
              <a:spcBef>
                <a:spcPts val="0"/>
              </a:spcBef>
              <a:buNone/>
            </a:pPr>
            <a:r>
              <a:rPr lang="en-US" altLang="zh-CN" sz="2400" dirty="0" smtClean="0"/>
              <a:t>c</a:t>
            </a:r>
            <a:r>
              <a:rPr lang="zh-CN" altLang="zh-CN" sz="2400" dirty="0"/>
              <a:t>句中的</a:t>
            </a:r>
            <a:r>
              <a:rPr lang="en-US" altLang="zh-CN" sz="2400" dirty="0"/>
              <a:t>give</a:t>
            </a:r>
            <a:r>
              <a:rPr lang="zh-CN" altLang="zh-CN" sz="2400" dirty="0"/>
              <a:t>为三元谓词，题元角色中的施事者（</a:t>
            </a:r>
            <a:r>
              <a:rPr lang="en-US" altLang="zh-CN" sz="2400" dirty="0"/>
              <a:t>agent</a:t>
            </a:r>
            <a:r>
              <a:rPr lang="zh-CN" altLang="zh-CN" sz="2400" dirty="0"/>
              <a:t>）由其指派给了</a:t>
            </a:r>
            <a:r>
              <a:rPr lang="en-US" altLang="zh-CN" sz="2400" dirty="0"/>
              <a:t>John</a:t>
            </a:r>
            <a:r>
              <a:rPr lang="zh-CN" altLang="zh-CN" sz="2400" dirty="0"/>
              <a:t>，目标（</a:t>
            </a:r>
            <a:r>
              <a:rPr lang="en-US" altLang="zh-CN" sz="2400" dirty="0"/>
              <a:t>goal</a:t>
            </a:r>
            <a:r>
              <a:rPr lang="zh-CN" altLang="zh-CN" sz="2400" dirty="0"/>
              <a:t>）由其指派给了</a:t>
            </a:r>
            <a:r>
              <a:rPr lang="en-US" altLang="zh-CN" sz="2400" dirty="0"/>
              <a:t>Mary</a:t>
            </a:r>
            <a:r>
              <a:rPr lang="zh-CN" altLang="zh-CN" sz="2400" dirty="0"/>
              <a:t>，客体（</a:t>
            </a:r>
            <a:r>
              <a:rPr lang="en-US" altLang="zh-CN" sz="2400" dirty="0"/>
              <a:t>theme</a:t>
            </a:r>
            <a:r>
              <a:rPr lang="zh-CN" altLang="zh-CN" sz="2400" dirty="0"/>
              <a:t>）指派给了</a:t>
            </a:r>
            <a:r>
              <a:rPr lang="en-US" altLang="zh-CN" sz="2400" dirty="0"/>
              <a:t>an apple</a:t>
            </a:r>
            <a:r>
              <a:rPr lang="zh-CN" altLang="zh-CN" sz="2400" dirty="0"/>
              <a:t>。</a:t>
            </a:r>
            <a:endParaRPr lang="en-GB" altLang="zh-CN" sz="2400" dirty="0"/>
          </a:p>
        </p:txBody>
      </p:sp>
    </p:spTree>
    <p:extLst>
      <p:ext uri="{BB962C8B-B14F-4D97-AF65-F5344CB8AC3E}">
        <p14:creationId xmlns:p14="http://schemas.microsoft.com/office/powerpoint/2010/main" val="357435821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r>
              <a:rPr lang="en-US" altLang="zh-CN" dirty="0"/>
              <a:t>20.5</a:t>
            </a:r>
            <a:r>
              <a:rPr lang="zh-CN" altLang="zh-CN" dirty="0"/>
              <a:t>．什么是论元结构？</a:t>
            </a:r>
          </a:p>
        </p:txBody>
      </p:sp>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528398" y="1233954"/>
            <a:ext cx="10856293" cy="5132314"/>
          </a:xfrm>
        </p:spPr>
        <p:txBody>
          <a:bodyPr>
            <a:noAutofit/>
          </a:bodyPr>
          <a:lstStyle/>
          <a:p>
            <a:pPr marL="45720" indent="0" algn="just">
              <a:lnSpc>
                <a:spcPct val="150000"/>
              </a:lnSpc>
              <a:spcBef>
                <a:spcPts val="0"/>
              </a:spcBef>
              <a:buNone/>
            </a:pPr>
            <a:r>
              <a:rPr lang="en-US" altLang="zh-CN" sz="2400" dirty="0" smtClean="0"/>
              <a:t>       </a:t>
            </a:r>
            <a:r>
              <a:rPr lang="zh-CN" altLang="zh-CN" sz="2400" dirty="0" smtClean="0"/>
              <a:t>论</a:t>
            </a:r>
            <a:r>
              <a:rPr lang="zh-CN" altLang="zh-CN" sz="2400" dirty="0"/>
              <a:t>元结构（</a:t>
            </a:r>
            <a:r>
              <a:rPr lang="en-US" altLang="zh-CN" sz="2400" dirty="0"/>
              <a:t>argument structure</a:t>
            </a:r>
            <a:r>
              <a:rPr lang="zh-CN" altLang="zh-CN" sz="2400" dirty="0"/>
              <a:t>）是由</a:t>
            </a:r>
            <a:r>
              <a:rPr lang="en-US" altLang="zh-CN" sz="2400" dirty="0"/>
              <a:t>Chomsky</a:t>
            </a:r>
            <a:r>
              <a:rPr lang="zh-CN" altLang="zh-CN" sz="2400" dirty="0"/>
              <a:t>提出的，研究兴起于本世纪</a:t>
            </a:r>
            <a:r>
              <a:rPr lang="en-US" altLang="zh-CN" sz="2400" dirty="0"/>
              <a:t>60</a:t>
            </a:r>
            <a:r>
              <a:rPr lang="zh-CN" altLang="zh-CN" sz="2400" dirty="0"/>
              <a:t>年代，发展于</a:t>
            </a:r>
            <a:r>
              <a:rPr lang="en-US" altLang="zh-CN" sz="2400" dirty="0"/>
              <a:t>80</a:t>
            </a:r>
            <a:r>
              <a:rPr lang="zh-CN" altLang="zh-CN" sz="2400" dirty="0"/>
              <a:t>年代，是现代语言学在语义研究中出现的新课题。所谓论元结构指的是“谓词”（谓词）（</a:t>
            </a:r>
            <a:r>
              <a:rPr lang="en-US" altLang="zh-CN" sz="2400" dirty="0"/>
              <a:t>predicate</a:t>
            </a:r>
            <a:r>
              <a:rPr lang="zh-CN" altLang="zh-CN" sz="2400" dirty="0"/>
              <a:t>）与其搭配的名词之间的一种语义和语法关系（尹富林，</a:t>
            </a:r>
            <a:r>
              <a:rPr lang="en-US" altLang="zh-CN" sz="2400" dirty="0"/>
              <a:t>1996</a:t>
            </a:r>
            <a:r>
              <a:rPr lang="zh-CN" altLang="zh-CN" sz="2400" dirty="0"/>
              <a:t>）</a:t>
            </a:r>
            <a:r>
              <a:rPr lang="zh-CN" altLang="zh-CN" sz="2400" dirty="0" smtClean="0"/>
              <a:t>。</a:t>
            </a:r>
            <a:endParaRPr lang="en-US" altLang="zh-CN" sz="2400" dirty="0" smtClean="0"/>
          </a:p>
          <a:p>
            <a:pPr marL="45720" indent="0" algn="just">
              <a:lnSpc>
                <a:spcPct val="150000"/>
              </a:lnSpc>
              <a:spcBef>
                <a:spcPts val="0"/>
              </a:spcBef>
              <a:buNone/>
            </a:pPr>
            <a:endParaRPr lang="en-US" altLang="zh-CN" sz="2400" dirty="0" smtClean="0"/>
          </a:p>
          <a:p>
            <a:pPr marL="45720" indent="0" algn="just">
              <a:lnSpc>
                <a:spcPct val="150000"/>
              </a:lnSpc>
              <a:spcBef>
                <a:spcPts val="0"/>
              </a:spcBef>
              <a:buNone/>
            </a:pPr>
            <a:r>
              <a:rPr lang="en-US" altLang="zh-CN" sz="2400" dirty="0"/>
              <a:t> </a:t>
            </a:r>
            <a:r>
              <a:rPr lang="en-US" altLang="zh-CN" sz="2400" dirty="0" smtClean="0"/>
              <a:t>      </a:t>
            </a:r>
            <a:r>
              <a:rPr lang="zh-CN" altLang="zh-CN" sz="2400" dirty="0" smtClean="0"/>
              <a:t>在</a:t>
            </a:r>
            <a:r>
              <a:rPr lang="zh-CN" altLang="zh-CN" sz="2400" dirty="0"/>
              <a:t>句法结构中，一般由名词性成分充当论元，常为句子主语、宾语、和介词宾语；由动词性成分充当谓词，常为句子谓语。谓词向它的各个论元分配不同的语义角色（题元角色），因此论元结构也叫语义角色框架（郑淑明 周雷敏，</a:t>
            </a:r>
            <a:r>
              <a:rPr lang="en-US" altLang="zh-CN" sz="2400" dirty="0"/>
              <a:t>2010</a:t>
            </a:r>
            <a:r>
              <a:rPr lang="zh-CN" altLang="zh-CN" sz="2400" dirty="0"/>
              <a:t>）。</a:t>
            </a:r>
            <a:endParaRPr lang="en-GB" sz="2400" dirty="0"/>
          </a:p>
        </p:txBody>
      </p:sp>
      <p:pic>
        <p:nvPicPr>
          <p:cNvPr id="7" name="图片 6">
            <a:extLst>
              <a:ext uri="{FF2B5EF4-FFF2-40B4-BE49-F238E27FC236}">
                <a16:creationId xmlns="" xmlns:a16="http://schemas.microsoft.com/office/drawing/2014/main" id="{B1CC8F79-E5E7-44E3-8227-656D28F35D16}"/>
              </a:ext>
            </a:extLst>
          </p:cNvPr>
          <p:cNvPicPr>
            <a:picLocks noChangeAspect="1"/>
          </p:cNvPicPr>
          <p:nvPr/>
        </p:nvPicPr>
        <p:blipFill>
          <a:blip r:embed="rId3"/>
          <a:stretch>
            <a:fillRect/>
          </a:stretch>
        </p:blipFill>
        <p:spPr>
          <a:xfrm>
            <a:off x="7411758" y="564660"/>
            <a:ext cx="914479" cy="914479"/>
          </a:xfrm>
          <a:prstGeom prst="rect">
            <a:avLst/>
          </a:prstGeom>
        </p:spPr>
      </p:pic>
    </p:spTree>
    <p:extLst>
      <p:ext uri="{BB962C8B-B14F-4D97-AF65-F5344CB8AC3E}">
        <p14:creationId xmlns:p14="http://schemas.microsoft.com/office/powerpoint/2010/main" val="415451090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r>
              <a:rPr lang="en-US" altLang="zh-CN" dirty="0"/>
              <a:t>20.5</a:t>
            </a:r>
            <a:r>
              <a:rPr lang="zh-CN" altLang="zh-CN" dirty="0"/>
              <a:t>．什么是论元结构？</a:t>
            </a:r>
          </a:p>
        </p:txBody>
      </p:sp>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528398" y="1403286"/>
            <a:ext cx="10856293" cy="4962981"/>
          </a:xfrm>
        </p:spPr>
        <p:txBody>
          <a:bodyPr>
            <a:noAutofit/>
          </a:bodyPr>
          <a:lstStyle/>
          <a:p>
            <a:pPr marL="45720" indent="0">
              <a:lnSpc>
                <a:spcPct val="150000"/>
              </a:lnSpc>
              <a:buNone/>
            </a:pPr>
            <a:r>
              <a:rPr lang="en-US" altLang="zh-CN" sz="2400" dirty="0" smtClean="0"/>
              <a:t>        </a:t>
            </a:r>
            <a:r>
              <a:rPr lang="zh-CN" altLang="zh-CN" sz="2400" dirty="0" smtClean="0"/>
              <a:t>如</a:t>
            </a:r>
            <a:r>
              <a:rPr lang="en-US" altLang="zh-CN" sz="2400" dirty="0"/>
              <a:t>run&lt;agent&gt;(Tom ran.)</a:t>
            </a:r>
            <a:r>
              <a:rPr lang="zh-CN" altLang="zh-CN" sz="2400" dirty="0"/>
              <a:t>，</a:t>
            </a:r>
            <a:r>
              <a:rPr lang="en-US" altLang="zh-CN" sz="2400" dirty="0"/>
              <a:t>eat&lt;agent, patient&gt;(John ate an apple.)</a:t>
            </a:r>
            <a:r>
              <a:rPr lang="zh-CN" altLang="zh-CN" sz="2400" dirty="0"/>
              <a:t>，</a:t>
            </a:r>
            <a:r>
              <a:rPr lang="en-US" altLang="zh-CN" sz="2400" dirty="0"/>
              <a:t>give&lt;agent, theme, goal&gt;(John gave an apple to Mary.)</a:t>
            </a:r>
            <a:r>
              <a:rPr lang="zh-CN" altLang="zh-CN" sz="2400" dirty="0" smtClean="0"/>
              <a:t>。</a:t>
            </a:r>
            <a:endParaRPr lang="en-US" altLang="zh-CN" sz="2400" dirty="0" smtClean="0"/>
          </a:p>
          <a:p>
            <a:pPr marL="45720" indent="0">
              <a:lnSpc>
                <a:spcPct val="150000"/>
              </a:lnSpc>
              <a:buNone/>
            </a:pPr>
            <a:r>
              <a:rPr lang="en-US" altLang="zh-CN" sz="2400" dirty="0"/>
              <a:t> </a:t>
            </a:r>
            <a:r>
              <a:rPr lang="en-US" altLang="zh-CN" sz="2400" dirty="0" smtClean="0"/>
              <a:t>      </a:t>
            </a:r>
            <a:r>
              <a:rPr lang="zh-CN" altLang="zh-CN" sz="2400" dirty="0" smtClean="0"/>
              <a:t>这</a:t>
            </a:r>
            <a:r>
              <a:rPr lang="zh-CN" altLang="zh-CN" sz="2400" dirty="0"/>
              <a:t>三个动词的语义角色框架显示：</a:t>
            </a:r>
            <a:r>
              <a:rPr lang="en-US" altLang="zh-CN" sz="2400" dirty="0"/>
              <a:t>run</a:t>
            </a:r>
            <a:r>
              <a:rPr lang="zh-CN" altLang="zh-CN" sz="2400" dirty="0"/>
              <a:t>带一个论元，题元角色分别为施事（</a:t>
            </a:r>
            <a:r>
              <a:rPr lang="en-US" altLang="zh-CN" sz="2400" dirty="0"/>
              <a:t>agent</a:t>
            </a:r>
            <a:r>
              <a:rPr lang="zh-CN" altLang="zh-CN" sz="2400" dirty="0"/>
              <a:t>）；</a:t>
            </a:r>
            <a:r>
              <a:rPr lang="en-US" altLang="zh-CN" sz="2400" dirty="0"/>
              <a:t>eat</a:t>
            </a:r>
            <a:r>
              <a:rPr lang="zh-CN" altLang="zh-CN" sz="2400" dirty="0"/>
              <a:t>带两个论元，题元角色为施事（</a:t>
            </a:r>
            <a:r>
              <a:rPr lang="en-US" altLang="zh-CN" sz="2400" dirty="0"/>
              <a:t>agent</a:t>
            </a:r>
            <a:r>
              <a:rPr lang="zh-CN" altLang="zh-CN" sz="2400" dirty="0"/>
              <a:t>），受事（</a:t>
            </a:r>
            <a:r>
              <a:rPr lang="en-US" altLang="zh-CN" sz="2400" dirty="0"/>
              <a:t>patient</a:t>
            </a:r>
            <a:r>
              <a:rPr lang="zh-CN" altLang="zh-CN" sz="2400" dirty="0"/>
              <a:t>）；</a:t>
            </a:r>
            <a:r>
              <a:rPr lang="en-US" altLang="zh-CN" sz="2400" dirty="0"/>
              <a:t>give</a:t>
            </a:r>
            <a:r>
              <a:rPr lang="zh-CN" altLang="zh-CN" sz="2400" dirty="0"/>
              <a:t>带三个论元，题元角色分别为施事（</a:t>
            </a:r>
            <a:r>
              <a:rPr lang="en-US" altLang="zh-CN" sz="2400" dirty="0"/>
              <a:t>agent</a:t>
            </a:r>
            <a:r>
              <a:rPr lang="zh-CN" altLang="zh-CN" sz="2400" dirty="0"/>
              <a:t>），客体（</a:t>
            </a:r>
            <a:r>
              <a:rPr lang="en-US" altLang="zh-CN" sz="2400" dirty="0"/>
              <a:t>theme</a:t>
            </a:r>
            <a:r>
              <a:rPr lang="zh-CN" altLang="zh-CN" sz="2400" dirty="0"/>
              <a:t>），目标（</a:t>
            </a:r>
            <a:r>
              <a:rPr lang="en-US" altLang="zh-CN" sz="2400" dirty="0"/>
              <a:t>goal</a:t>
            </a:r>
            <a:r>
              <a:rPr lang="zh-CN" altLang="zh-CN" sz="2400" dirty="0"/>
              <a:t>）。</a:t>
            </a:r>
          </a:p>
        </p:txBody>
      </p:sp>
      <p:pic>
        <p:nvPicPr>
          <p:cNvPr id="7" name="图片 6">
            <a:extLst>
              <a:ext uri="{FF2B5EF4-FFF2-40B4-BE49-F238E27FC236}">
                <a16:creationId xmlns="" xmlns:a16="http://schemas.microsoft.com/office/drawing/2014/main" id="{B1CC8F79-E5E7-44E3-8227-656D28F35D16}"/>
              </a:ext>
            </a:extLst>
          </p:cNvPr>
          <p:cNvPicPr>
            <a:picLocks noChangeAspect="1"/>
          </p:cNvPicPr>
          <p:nvPr/>
        </p:nvPicPr>
        <p:blipFill>
          <a:blip r:embed="rId3"/>
          <a:stretch>
            <a:fillRect/>
          </a:stretch>
        </p:blipFill>
        <p:spPr>
          <a:xfrm>
            <a:off x="7411758" y="564660"/>
            <a:ext cx="914479" cy="914479"/>
          </a:xfrm>
          <a:prstGeom prst="rect">
            <a:avLst/>
          </a:prstGeom>
        </p:spPr>
      </p:pic>
    </p:spTree>
    <p:extLst>
      <p:ext uri="{BB962C8B-B14F-4D97-AF65-F5344CB8AC3E}">
        <p14:creationId xmlns:p14="http://schemas.microsoft.com/office/powerpoint/2010/main" val="13116295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r>
              <a:rPr lang="en-US" altLang="zh-CN" dirty="0"/>
              <a:t>20.5</a:t>
            </a:r>
            <a:r>
              <a:rPr lang="zh-CN" altLang="zh-CN" dirty="0"/>
              <a:t>．什么是论元结构？</a:t>
            </a:r>
          </a:p>
        </p:txBody>
      </p:sp>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528398" y="1479139"/>
            <a:ext cx="10856293" cy="4887128"/>
          </a:xfrm>
        </p:spPr>
        <p:txBody>
          <a:bodyPr>
            <a:noAutofit/>
          </a:bodyPr>
          <a:lstStyle/>
          <a:p>
            <a:pPr marL="45720" indent="0">
              <a:lnSpc>
                <a:spcPct val="100000"/>
              </a:lnSpc>
              <a:buNone/>
            </a:pPr>
            <a:r>
              <a:rPr lang="en-US" altLang="zh-CN" sz="2400" dirty="0" smtClean="0"/>
              <a:t>       </a:t>
            </a:r>
            <a:r>
              <a:rPr lang="zh-CN" altLang="zh-CN" sz="2400" dirty="0" smtClean="0"/>
              <a:t>根据</a:t>
            </a:r>
            <a:r>
              <a:rPr lang="zh-CN" altLang="zh-CN" sz="2400" dirty="0"/>
              <a:t>谓词的语义结构，论元可分为内论元（域内论元</a:t>
            </a:r>
            <a:r>
              <a:rPr lang="en-US" altLang="zh-CN" sz="2400" dirty="0"/>
              <a:t>internal argument</a:t>
            </a:r>
            <a:r>
              <a:rPr lang="zh-CN" altLang="zh-CN" sz="2400" dirty="0"/>
              <a:t>）和外论元（域外论元</a:t>
            </a:r>
            <a:r>
              <a:rPr lang="en-US" altLang="zh-CN" sz="2400" dirty="0"/>
              <a:t>external argument</a:t>
            </a:r>
            <a:r>
              <a:rPr lang="zh-CN" altLang="zh-CN" sz="2400" dirty="0"/>
              <a:t>）。一般认为施事者为域外论元，受事者为域内论元（尹富林，</a:t>
            </a:r>
            <a:r>
              <a:rPr lang="en-US" altLang="zh-CN" sz="2400" dirty="0"/>
              <a:t>1996</a:t>
            </a:r>
            <a:r>
              <a:rPr lang="zh-CN" altLang="zh-CN" sz="2400" dirty="0"/>
              <a:t>）</a:t>
            </a:r>
            <a:r>
              <a:rPr lang="zh-CN" altLang="zh-CN" sz="2400" dirty="0" smtClean="0"/>
              <a:t>。</a:t>
            </a:r>
            <a:endParaRPr lang="en-US" altLang="zh-CN" sz="2400" dirty="0" smtClean="0"/>
          </a:p>
          <a:p>
            <a:pPr marL="45720" indent="0">
              <a:lnSpc>
                <a:spcPct val="100000"/>
              </a:lnSpc>
              <a:buNone/>
            </a:pPr>
            <a:r>
              <a:rPr lang="en-US" altLang="zh-CN" sz="2400" dirty="0" smtClean="0"/>
              <a:t>       </a:t>
            </a:r>
            <a:r>
              <a:rPr lang="zh-CN" altLang="zh-CN" sz="2400" dirty="0" smtClean="0"/>
              <a:t>一</a:t>
            </a:r>
            <a:r>
              <a:rPr lang="zh-CN" altLang="zh-CN" sz="2400" dirty="0"/>
              <a:t>元谓词只有外论元或内论元；二元谓词有外论元和内论元；三元谓词有一个外论元和两个内论元（顾阳，</a:t>
            </a:r>
            <a:r>
              <a:rPr lang="en-US" altLang="zh-CN" sz="2400" dirty="0"/>
              <a:t>1994</a:t>
            </a:r>
            <a:r>
              <a:rPr lang="zh-CN" altLang="zh-CN" sz="2400" dirty="0"/>
              <a:t>）</a:t>
            </a:r>
            <a:r>
              <a:rPr lang="zh-CN" altLang="zh-CN" sz="2400" dirty="0" smtClean="0"/>
              <a:t>。</a:t>
            </a:r>
            <a:endParaRPr lang="en-US" altLang="zh-CN" sz="2400" dirty="0" smtClean="0"/>
          </a:p>
          <a:p>
            <a:pPr marL="45720" indent="0">
              <a:lnSpc>
                <a:spcPct val="100000"/>
              </a:lnSpc>
              <a:buNone/>
            </a:pPr>
            <a:r>
              <a:rPr lang="en-US" altLang="zh-CN" sz="2400" dirty="0" smtClean="0"/>
              <a:t>       </a:t>
            </a:r>
            <a:r>
              <a:rPr lang="zh-CN" altLang="zh-CN" sz="2400" dirty="0" smtClean="0"/>
              <a:t>简单</a:t>
            </a:r>
            <a:r>
              <a:rPr lang="zh-CN" altLang="zh-CN" sz="2400" dirty="0"/>
              <a:t>地说，内论元就在中心语动词所属的动词短语内，与深层结构中动词的宾语相应；外论元在中心语动词所属的动词短语之外，通过主述的关系同动词和其他论元联系在一起，在简单句中总是担任主语。内论元又分为直接域内论元和间接域内论元两种。直接域内论元直接从动词那里获得题元角色，间接域内论元间接地通过一个相关的介词得到题元角色（顾阳，</a:t>
            </a:r>
            <a:r>
              <a:rPr lang="en-US" altLang="zh-CN" sz="2400" dirty="0"/>
              <a:t>1994</a:t>
            </a:r>
            <a:r>
              <a:rPr lang="zh-CN" altLang="zh-CN" sz="2400" dirty="0"/>
              <a:t>）。</a:t>
            </a:r>
          </a:p>
        </p:txBody>
      </p:sp>
      <p:pic>
        <p:nvPicPr>
          <p:cNvPr id="7" name="图片 6">
            <a:extLst>
              <a:ext uri="{FF2B5EF4-FFF2-40B4-BE49-F238E27FC236}">
                <a16:creationId xmlns="" xmlns:a16="http://schemas.microsoft.com/office/drawing/2014/main" id="{B1CC8F79-E5E7-44E3-8227-656D28F35D16}"/>
              </a:ext>
            </a:extLst>
          </p:cNvPr>
          <p:cNvPicPr>
            <a:picLocks noChangeAspect="1"/>
          </p:cNvPicPr>
          <p:nvPr/>
        </p:nvPicPr>
        <p:blipFill>
          <a:blip r:embed="rId3"/>
          <a:stretch>
            <a:fillRect/>
          </a:stretch>
        </p:blipFill>
        <p:spPr>
          <a:xfrm>
            <a:off x="7411758" y="564660"/>
            <a:ext cx="914479" cy="914479"/>
          </a:xfrm>
          <a:prstGeom prst="rect">
            <a:avLst/>
          </a:prstGeom>
        </p:spPr>
      </p:pic>
    </p:spTree>
    <p:extLst>
      <p:ext uri="{BB962C8B-B14F-4D97-AF65-F5344CB8AC3E}">
        <p14:creationId xmlns:p14="http://schemas.microsoft.com/office/powerpoint/2010/main" val="88515142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r>
              <a:rPr lang="en-US" altLang="zh-CN" dirty="0"/>
              <a:t>20.5</a:t>
            </a:r>
            <a:r>
              <a:rPr lang="zh-CN" altLang="zh-CN" dirty="0"/>
              <a:t>．什么是论元结构？</a:t>
            </a:r>
          </a:p>
        </p:txBody>
      </p:sp>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528398" y="1233954"/>
            <a:ext cx="10856293" cy="5132314"/>
          </a:xfrm>
        </p:spPr>
        <p:txBody>
          <a:bodyPr>
            <a:noAutofit/>
          </a:bodyPr>
          <a:lstStyle/>
          <a:p>
            <a:pPr marL="45720" indent="0">
              <a:buNone/>
            </a:pPr>
            <a:r>
              <a:rPr lang="zh-CN" altLang="zh-CN" sz="2400" dirty="0" smtClean="0"/>
              <a:t>例句</a:t>
            </a:r>
            <a:r>
              <a:rPr lang="en-US" altLang="zh-CN" sz="2400" dirty="0"/>
              <a:t>a: Mary is laughing. laugh</a:t>
            </a:r>
            <a:r>
              <a:rPr lang="zh-CN" altLang="zh-CN" sz="2400" dirty="0"/>
              <a:t>为一元谓词，</a:t>
            </a:r>
            <a:r>
              <a:rPr lang="en-US" altLang="zh-CN" sz="2400" dirty="0"/>
              <a:t>Mary</a:t>
            </a:r>
            <a:r>
              <a:rPr lang="zh-CN" altLang="zh-CN" sz="2400" dirty="0"/>
              <a:t>为施事，是外论元（</a:t>
            </a:r>
            <a:r>
              <a:rPr lang="en-US" altLang="zh-CN" sz="2400" dirty="0"/>
              <a:t>external argument</a:t>
            </a:r>
            <a:r>
              <a:rPr lang="zh-CN" altLang="zh-CN" sz="2400" dirty="0"/>
              <a:t>）</a:t>
            </a:r>
            <a:r>
              <a:rPr lang="zh-CN" altLang="zh-CN" sz="2400" dirty="0" smtClean="0"/>
              <a:t>。</a:t>
            </a:r>
            <a:endParaRPr lang="en-US" altLang="zh-CN" sz="2400" dirty="0" smtClean="0"/>
          </a:p>
          <a:p>
            <a:pPr marL="45720" indent="0">
              <a:buNone/>
            </a:pPr>
            <a:r>
              <a:rPr lang="zh-CN" altLang="zh-CN" sz="2400" dirty="0" smtClean="0"/>
              <a:t>例句</a:t>
            </a:r>
            <a:r>
              <a:rPr lang="en-US" altLang="zh-CN" sz="2400" dirty="0"/>
              <a:t>b: The sun rises. rise</a:t>
            </a:r>
            <a:r>
              <a:rPr lang="zh-CN" altLang="zh-CN" sz="2400" dirty="0"/>
              <a:t>为一元谓词，</a:t>
            </a:r>
            <a:r>
              <a:rPr lang="en-US" altLang="zh-CN" sz="2400" dirty="0"/>
              <a:t>the sun</a:t>
            </a:r>
            <a:r>
              <a:rPr lang="zh-CN" altLang="zh-CN" sz="2400" dirty="0"/>
              <a:t>是客体，是内论元（</a:t>
            </a:r>
            <a:r>
              <a:rPr lang="en-US" altLang="zh-CN" sz="2400" dirty="0"/>
              <a:t>internal argument</a:t>
            </a:r>
            <a:r>
              <a:rPr lang="zh-CN" altLang="zh-CN" sz="2400" dirty="0"/>
              <a:t>）</a:t>
            </a:r>
            <a:r>
              <a:rPr lang="zh-CN" altLang="zh-CN" sz="2400" dirty="0" smtClean="0"/>
              <a:t>。</a:t>
            </a:r>
            <a:endParaRPr lang="en-US" altLang="zh-CN" sz="2400" dirty="0" smtClean="0"/>
          </a:p>
          <a:p>
            <a:pPr marL="45720" indent="0">
              <a:buNone/>
            </a:pPr>
            <a:r>
              <a:rPr lang="zh-CN" altLang="zh-CN" sz="2400" dirty="0" smtClean="0"/>
              <a:t>例句</a:t>
            </a:r>
            <a:r>
              <a:rPr lang="en-US" altLang="zh-CN" sz="2400" dirty="0" smtClean="0"/>
              <a:t>c</a:t>
            </a:r>
            <a:r>
              <a:rPr lang="en-US" altLang="zh-CN" sz="2400" dirty="0"/>
              <a:t>: John eats an apple. eat</a:t>
            </a:r>
            <a:r>
              <a:rPr lang="zh-CN" altLang="zh-CN" sz="2400" dirty="0"/>
              <a:t>为二元谓词，</a:t>
            </a:r>
            <a:r>
              <a:rPr lang="en-US" altLang="zh-CN" sz="2400" dirty="0"/>
              <a:t>John</a:t>
            </a:r>
            <a:r>
              <a:rPr lang="zh-CN" altLang="zh-CN" sz="2400" dirty="0"/>
              <a:t>是施事，作为外论元（</a:t>
            </a:r>
            <a:r>
              <a:rPr lang="en-US" altLang="zh-CN" sz="2400" dirty="0"/>
              <a:t>external argument</a:t>
            </a:r>
            <a:r>
              <a:rPr lang="zh-CN" altLang="zh-CN" sz="2400" dirty="0"/>
              <a:t>）；</a:t>
            </a:r>
            <a:r>
              <a:rPr lang="en-US" altLang="zh-CN" sz="2400" dirty="0"/>
              <a:t>an apple</a:t>
            </a:r>
            <a:r>
              <a:rPr lang="zh-CN" altLang="zh-CN" sz="2400" dirty="0"/>
              <a:t>是受事，作为内论元</a:t>
            </a:r>
            <a:r>
              <a:rPr lang="zh-CN" altLang="zh-CN" sz="2400" dirty="0" smtClean="0"/>
              <a:t>。</a:t>
            </a:r>
            <a:endParaRPr lang="en-US" altLang="zh-CN" sz="2400" dirty="0" smtClean="0"/>
          </a:p>
          <a:p>
            <a:pPr marL="45720" indent="0">
              <a:buNone/>
            </a:pPr>
            <a:r>
              <a:rPr lang="zh-CN" altLang="zh-CN" sz="2400" dirty="0" smtClean="0"/>
              <a:t>例句</a:t>
            </a:r>
            <a:r>
              <a:rPr lang="en-US" altLang="zh-CN" sz="2400" dirty="0"/>
              <a:t>d: John gives Mary an apple. give</a:t>
            </a:r>
            <a:r>
              <a:rPr lang="zh-CN" altLang="zh-CN" sz="2400" dirty="0"/>
              <a:t>为三元谓词，</a:t>
            </a:r>
            <a:r>
              <a:rPr lang="en-US" altLang="zh-CN" sz="2400" dirty="0"/>
              <a:t>John</a:t>
            </a:r>
            <a:r>
              <a:rPr lang="zh-CN" altLang="zh-CN" sz="2400" dirty="0"/>
              <a:t>是施事，作为外论元；</a:t>
            </a:r>
            <a:r>
              <a:rPr lang="en-US" altLang="zh-CN" sz="2400" dirty="0"/>
              <a:t>Mary</a:t>
            </a:r>
            <a:r>
              <a:rPr lang="zh-CN" altLang="zh-CN" sz="2400" dirty="0"/>
              <a:t>为目标，作为内论元；</a:t>
            </a:r>
            <a:r>
              <a:rPr lang="en-US" altLang="zh-CN" sz="2400" dirty="0"/>
              <a:t>an apple</a:t>
            </a:r>
            <a:r>
              <a:rPr lang="zh-CN" altLang="zh-CN" sz="2400" dirty="0"/>
              <a:t>是客体，作为内论元</a:t>
            </a:r>
            <a:r>
              <a:rPr lang="zh-CN" altLang="zh-CN" sz="2400" dirty="0" smtClean="0"/>
              <a:t>。</a:t>
            </a:r>
            <a:endParaRPr lang="en-US" altLang="zh-CN" sz="2400" dirty="0" smtClean="0"/>
          </a:p>
          <a:p>
            <a:pPr marL="45720" indent="0">
              <a:buNone/>
            </a:pPr>
            <a:r>
              <a:rPr lang="zh-CN" altLang="zh-CN" sz="2400" dirty="0" smtClean="0"/>
              <a:t>例句</a:t>
            </a:r>
            <a:r>
              <a:rPr lang="en-US" altLang="zh-CN" sz="2400" dirty="0"/>
              <a:t>e: John hit the car with a hammer. The car</a:t>
            </a:r>
            <a:r>
              <a:rPr lang="zh-CN" altLang="zh-CN" sz="2400" dirty="0"/>
              <a:t>和</a:t>
            </a:r>
            <a:r>
              <a:rPr lang="en-US" altLang="zh-CN" sz="2400" dirty="0"/>
              <a:t>a hammer</a:t>
            </a:r>
            <a:r>
              <a:rPr lang="zh-CN" altLang="zh-CN" sz="2400" dirty="0"/>
              <a:t>都为内论元。其中</a:t>
            </a:r>
            <a:r>
              <a:rPr lang="en-US" altLang="zh-CN" sz="2400" dirty="0"/>
              <a:t>the car</a:t>
            </a:r>
            <a:r>
              <a:rPr lang="zh-CN" altLang="zh-CN" sz="2400" dirty="0"/>
              <a:t>为直接域内论元，</a:t>
            </a:r>
            <a:r>
              <a:rPr lang="en-US" altLang="zh-CN" sz="2400" dirty="0"/>
              <a:t>a hammer</a:t>
            </a:r>
            <a:r>
              <a:rPr lang="zh-CN" altLang="zh-CN" sz="2400" dirty="0"/>
              <a:t>是通过介词</a:t>
            </a:r>
            <a:r>
              <a:rPr lang="en-US" altLang="zh-CN" sz="2400" dirty="0"/>
              <a:t>with</a:t>
            </a:r>
            <a:r>
              <a:rPr lang="zh-CN" altLang="zh-CN" sz="2400" dirty="0"/>
              <a:t>得到题元角色的间接域内论元。</a:t>
            </a:r>
          </a:p>
        </p:txBody>
      </p:sp>
      <p:pic>
        <p:nvPicPr>
          <p:cNvPr id="7" name="图片 6">
            <a:extLst>
              <a:ext uri="{FF2B5EF4-FFF2-40B4-BE49-F238E27FC236}">
                <a16:creationId xmlns="" xmlns:a16="http://schemas.microsoft.com/office/drawing/2014/main" id="{B1CC8F79-E5E7-44E3-8227-656D28F35D16}"/>
              </a:ext>
            </a:extLst>
          </p:cNvPr>
          <p:cNvPicPr>
            <a:picLocks noChangeAspect="1"/>
          </p:cNvPicPr>
          <p:nvPr/>
        </p:nvPicPr>
        <p:blipFill>
          <a:blip r:embed="rId3"/>
          <a:stretch>
            <a:fillRect/>
          </a:stretch>
        </p:blipFill>
        <p:spPr>
          <a:xfrm>
            <a:off x="7411758" y="564660"/>
            <a:ext cx="914479" cy="914479"/>
          </a:xfrm>
          <a:prstGeom prst="rect">
            <a:avLst/>
          </a:prstGeom>
        </p:spPr>
      </p:pic>
    </p:spTree>
    <p:extLst>
      <p:ext uri="{BB962C8B-B14F-4D97-AF65-F5344CB8AC3E}">
        <p14:creationId xmlns:p14="http://schemas.microsoft.com/office/powerpoint/2010/main" val="250134847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934720" y="244867"/>
            <a:ext cx="10434320" cy="1356360"/>
          </a:xfrm>
        </p:spPr>
        <p:txBody>
          <a:bodyPr rtlCol="0"/>
          <a:lstStyle/>
          <a:p>
            <a:pPr rtl="0"/>
            <a:r>
              <a:rPr lang="en-US" altLang="zh-CN" dirty="0" smtClean="0"/>
              <a:t>20.6</a:t>
            </a:r>
            <a:r>
              <a:rPr lang="zh-CN" altLang="en-US" dirty="0" smtClean="0"/>
              <a:t> </a:t>
            </a:r>
            <a:r>
              <a:rPr lang="zh-CN" altLang="en-US" dirty="0">
                <a:latin typeface="Microsoft YaHei UI" panose="020B0503020204020204" pitchFamily="34" charset="-122"/>
                <a:ea typeface="Microsoft YaHei UI" panose="020B0503020204020204" pitchFamily="34" charset="-122"/>
              </a:rPr>
              <a:t>结语</a:t>
            </a:r>
          </a:p>
        </p:txBody>
      </p:sp>
      <p:sp>
        <p:nvSpPr>
          <p:cNvPr id="6" name="内容占位符 5">
            <a:extLst>
              <a:ext uri="{FF2B5EF4-FFF2-40B4-BE49-F238E27FC236}">
                <a16:creationId xmlns="" xmlns:a16="http://schemas.microsoft.com/office/drawing/2014/main" id="{898A2965-2BE7-41AC-8102-BD7E2E7DA7B4}"/>
              </a:ext>
            </a:extLst>
          </p:cNvPr>
          <p:cNvSpPr>
            <a:spLocks noGrp="1"/>
          </p:cNvSpPr>
          <p:nvPr>
            <p:ph idx="1"/>
          </p:nvPr>
        </p:nvSpPr>
        <p:spPr>
          <a:xfrm>
            <a:off x="822960" y="1402080"/>
            <a:ext cx="10546080" cy="5059680"/>
          </a:xfrm>
        </p:spPr>
        <p:txBody>
          <a:bodyPr>
            <a:normAutofit/>
          </a:bodyPr>
          <a:lstStyle/>
          <a:p>
            <a:pPr marL="45720" indent="0">
              <a:lnSpc>
                <a:spcPct val="150000"/>
              </a:lnSpc>
              <a:buNone/>
            </a:pPr>
            <a:r>
              <a:rPr lang="en-US" altLang="zh-CN" sz="2400" dirty="0" smtClean="0"/>
              <a:t>       </a:t>
            </a:r>
            <a:r>
              <a:rPr lang="zh-CN" altLang="zh-CN" sz="2400" dirty="0" smtClean="0"/>
              <a:t>主语</a:t>
            </a:r>
            <a:r>
              <a:rPr lang="zh-CN" altLang="zh-CN" sz="2400" dirty="0"/>
              <a:t>不等于主动，宾语也不等于被动。它们和题元角色并不是一一对应的关系。然而，题元角色和论元的关系更加稳定。一般说来，外论元为施事者，内论元为受事者。虽然有时内论元移位至主语位置，但它仍然是受事者的角色。因为题元角色的指派是语义上而非句法上的（尹富林，</a:t>
            </a:r>
            <a:r>
              <a:rPr lang="en-US" altLang="zh-CN" sz="2400" dirty="0"/>
              <a:t>1996</a:t>
            </a:r>
            <a:r>
              <a:rPr lang="zh-CN" altLang="zh-CN" sz="2400" dirty="0"/>
              <a:t>），所以论元在句法结构上会发生了变化，但是在语义结构上没有变化。</a:t>
            </a:r>
          </a:p>
        </p:txBody>
      </p:sp>
      <p:pic>
        <p:nvPicPr>
          <p:cNvPr id="4" name="图形 3" descr="铅笔">
            <a:extLst>
              <a:ext uri="{FF2B5EF4-FFF2-40B4-BE49-F238E27FC236}">
                <a16:creationId xmlns="" xmlns:a16="http://schemas.microsoft.com/office/drawing/2014/main" id="{68BF6D2B-AE36-4885-9DC6-FBC1D6AC8773}"/>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3720926" y="439703"/>
            <a:ext cx="767542" cy="767542"/>
          </a:xfrm>
          <a:prstGeom prst="rect">
            <a:avLst/>
          </a:prstGeom>
        </p:spPr>
      </p:pic>
    </p:spTree>
    <p:extLst>
      <p:ext uri="{BB962C8B-B14F-4D97-AF65-F5344CB8AC3E}">
        <p14:creationId xmlns:p14="http://schemas.microsoft.com/office/powerpoint/2010/main" val="370619825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181F489-B701-4C74-9747-27C8656A89CC}"/>
              </a:ext>
            </a:extLst>
          </p:cNvPr>
          <p:cNvSpPr>
            <a:spLocks noGrp="1"/>
          </p:cNvSpPr>
          <p:nvPr>
            <p:ph type="ctrTitle"/>
          </p:nvPr>
        </p:nvSpPr>
        <p:spPr>
          <a:xfrm>
            <a:off x="453081" y="882376"/>
            <a:ext cx="11294075" cy="2926080"/>
          </a:xfrm>
        </p:spPr>
        <p:txBody>
          <a:bodyPr rtlCol="0">
            <a:normAutofit/>
          </a:bodyPr>
          <a:lstStyle/>
          <a:p>
            <a:r>
              <a:rPr lang="en-US" altLang="zh-CN" sz="6600" dirty="0"/>
              <a:t>21.</a:t>
            </a:r>
            <a:r>
              <a:rPr lang="zh-CN" altLang="zh-CN" sz="6600" dirty="0"/>
              <a:t>词汇的呼应：约束与被约束</a:t>
            </a:r>
          </a:p>
        </p:txBody>
      </p:sp>
    </p:spTree>
    <p:extLst>
      <p:ext uri="{BB962C8B-B14F-4D97-AF65-F5344CB8AC3E}">
        <p14:creationId xmlns:p14="http://schemas.microsoft.com/office/powerpoint/2010/main" val="169088857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zh-CN" altLang="en-US" dirty="0">
                <a:latin typeface="Microsoft YaHei UI" panose="020B0503020204020204" pitchFamily="34" charset="-122"/>
                <a:ea typeface="Microsoft YaHei UI" panose="020B0503020204020204" pitchFamily="34" charset="-122"/>
              </a:rPr>
              <a:t>目录</a:t>
            </a:r>
          </a:p>
        </p:txBody>
      </p:sp>
      <p:graphicFrame>
        <p:nvGraphicFramePr>
          <p:cNvPr id="4" name="内容占位符 3">
            <a:extLst>
              <a:ext uri="{FF2B5EF4-FFF2-40B4-BE49-F238E27FC236}">
                <a16:creationId xmlns="" xmlns:a16="http://schemas.microsoft.com/office/drawing/2014/main" id="{31F44B22-324B-4DE8-B32C-85312184904C}"/>
              </a:ext>
            </a:extLst>
          </p:cNvPr>
          <p:cNvGraphicFramePr>
            <a:graphicFrameLocks noGrp="1"/>
          </p:cNvGraphicFramePr>
          <p:nvPr>
            <p:ph idx="1"/>
            <p:extLst>
              <p:ext uri="{D42A27DB-BD31-4B8C-83A1-F6EECF244321}">
                <p14:modId xmlns:p14="http://schemas.microsoft.com/office/powerpoint/2010/main" val="730308615"/>
              </p:ext>
            </p:extLst>
          </p:nvPr>
        </p:nvGraphicFramePr>
        <p:xfrm>
          <a:off x="1159667" y="1601227"/>
          <a:ext cx="9986127" cy="4435869"/>
        </p:xfrm>
        <a:graphic>
          <a:graphicData uri="http://schemas.openxmlformats.org/drawingml/2006/table">
            <a:tbl>
              <a:tblPr firstRow="1" bandRow="1">
                <a:tableStyleId>{5C22544A-7EE6-4342-B048-85BDC9FD1C3A}</a:tableStyleId>
              </a:tblPr>
              <a:tblGrid>
                <a:gridCol w="9986127">
                  <a:extLst>
                    <a:ext uri="{9D8B030D-6E8A-4147-A177-3AD203B41FA5}">
                      <a16:colId xmlns="" xmlns:a16="http://schemas.microsoft.com/office/drawing/2014/main" val="743422230"/>
                    </a:ext>
                  </a:extLst>
                </a:gridCol>
              </a:tblGrid>
              <a:tr h="472727">
                <a:tc>
                  <a:txBody>
                    <a:bodyPr/>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本节课，将学习</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endParaRPr lang="zh-CN"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extLst>
                  <a:ext uri="{0D108BD9-81ED-4DB2-BD59-A6C34878D82A}">
                    <a16:rowId xmlns="" xmlns:a16="http://schemas.microsoft.com/office/drawing/2014/main" val="2496822786"/>
                  </a:ext>
                </a:extLst>
              </a:tr>
              <a:tr h="3963142">
                <a:tc>
                  <a:txBody>
                    <a:bodyPr/>
                    <a:lstStyle/>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smtClean="0">
                          <a:latin typeface="Microsoft YaHei UI" panose="020B0503020204020204" pitchFamily="34" charset="-122"/>
                          <a:ea typeface="Microsoft YaHei UI" panose="020B0503020204020204" pitchFamily="34" charset="-122"/>
                          <a:cs typeface="Tahoma" panose="020B0604030504040204" pitchFamily="34" charset="0"/>
                        </a:rPr>
                        <a:t>21.1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故事缘起</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smtClean="0">
                          <a:latin typeface="Microsoft YaHei UI" panose="020B0503020204020204" pitchFamily="34" charset="-122"/>
                          <a:ea typeface="Microsoft YaHei UI" panose="020B0503020204020204" pitchFamily="34" charset="-122"/>
                          <a:cs typeface="Tahoma" panose="020B0604030504040204" pitchFamily="34" charset="0"/>
                        </a:rPr>
                        <a:t>21.2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故事引发的思考</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smtClean="0">
                          <a:latin typeface="Microsoft YaHei UI" panose="020B0503020204020204" pitchFamily="34" charset="-122"/>
                          <a:ea typeface="Microsoft YaHei UI" panose="020B0503020204020204" pitchFamily="34" charset="-122"/>
                          <a:cs typeface="Tahoma" panose="020B0604030504040204" pitchFamily="34" charset="0"/>
                        </a:rPr>
                        <a:t>21.3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火星文的内涵及特点</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smtClean="0">
                          <a:latin typeface="Microsoft YaHei UI" panose="020B0503020204020204" pitchFamily="34" charset="-122"/>
                          <a:ea typeface="Microsoft YaHei UI" panose="020B0503020204020204" pitchFamily="34" charset="-122"/>
                          <a:cs typeface="Tahoma" panose="020B0604030504040204" pitchFamily="34" charset="0"/>
                        </a:rPr>
                        <a:t>21.4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国内有关汉语火星文的研究现状如何？</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smtClean="0">
                          <a:latin typeface="Microsoft YaHei UI" panose="020B0503020204020204" pitchFamily="34" charset="-122"/>
                          <a:ea typeface="Microsoft YaHei UI" panose="020B0503020204020204" pitchFamily="34" charset="-122"/>
                          <a:cs typeface="Tahoma" panose="020B0604030504040204" pitchFamily="34" charset="0"/>
                        </a:rPr>
                        <a:t>21.5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火星文与现实有什么关系</a:t>
                      </a:r>
                      <a:r>
                        <a:rPr lang="zh-CN" altLang="en-US" sz="2000" dirty="0" smtClean="0">
                          <a:latin typeface="Microsoft YaHei UI" panose="020B0503020204020204" pitchFamily="34" charset="-122"/>
                          <a:ea typeface="Microsoft YaHei UI" panose="020B0503020204020204" pitchFamily="34" charset="-122"/>
                          <a:cs typeface="Tahoma" panose="020B0604030504040204" pitchFamily="34" charset="0"/>
                        </a:rPr>
                        <a:t>？</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GB" altLang="zh-CN" sz="2000" dirty="0" smtClean="0">
                          <a:latin typeface="Microsoft YaHei UI" panose="020B0503020204020204" pitchFamily="34" charset="-122"/>
                          <a:ea typeface="Microsoft YaHei UI" panose="020B0503020204020204" pitchFamily="34" charset="-122"/>
                          <a:cs typeface="Tahoma" panose="020B0604030504040204" pitchFamily="34" charset="0"/>
                        </a:rPr>
                        <a:t>21.6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结语</a:t>
                      </a:r>
                      <a:endParaRPr lang="zh-CN" sz="2000"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extLst>
                  <a:ext uri="{0D108BD9-81ED-4DB2-BD59-A6C34878D82A}">
                    <a16:rowId xmlns="" xmlns:a16="http://schemas.microsoft.com/office/drawing/2014/main" val="744739329"/>
                  </a:ext>
                </a:extLst>
              </a:tr>
            </a:tbl>
          </a:graphicData>
        </a:graphic>
      </p:graphicFrame>
      <p:pic>
        <p:nvPicPr>
          <p:cNvPr id="3" name="图片 2">
            <a:extLst>
              <a:ext uri="{FF2B5EF4-FFF2-40B4-BE49-F238E27FC236}">
                <a16:creationId xmlns="" xmlns:a16="http://schemas.microsoft.com/office/drawing/2014/main" id="{414F3856-63D4-4D22-A5D6-AD42B3EB7ABF}"/>
              </a:ext>
            </a:extLst>
          </p:cNvPr>
          <p:cNvPicPr>
            <a:picLocks noChangeAspect="1"/>
          </p:cNvPicPr>
          <p:nvPr/>
        </p:nvPicPr>
        <p:blipFill>
          <a:blip r:embed="rId3"/>
          <a:stretch>
            <a:fillRect/>
          </a:stretch>
        </p:blipFill>
        <p:spPr>
          <a:xfrm>
            <a:off x="2560280" y="465807"/>
            <a:ext cx="914479" cy="914479"/>
          </a:xfrm>
          <a:prstGeom prst="rect">
            <a:avLst/>
          </a:prstGeom>
        </p:spPr>
      </p:pic>
    </p:spTree>
    <p:extLst>
      <p:ext uri="{BB962C8B-B14F-4D97-AF65-F5344CB8AC3E}">
        <p14:creationId xmlns:p14="http://schemas.microsoft.com/office/powerpoint/2010/main" val="38148830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US" altLang="zh-CN" dirty="0" smtClean="0"/>
              <a:t>19</a:t>
            </a:r>
            <a:r>
              <a:rPr lang="en-GB" altLang="zh-CN" dirty="0" smtClean="0"/>
              <a:t>.</a:t>
            </a:r>
            <a:r>
              <a:rPr lang="en-US" altLang="zh-CN" dirty="0"/>
              <a:t>2</a:t>
            </a:r>
            <a:r>
              <a:rPr lang="zh-CN" altLang="en-US" dirty="0" smtClean="0"/>
              <a:t>故事</a:t>
            </a:r>
            <a:r>
              <a:rPr lang="zh-CN" altLang="en-US" dirty="0"/>
              <a:t>引发的思考</a:t>
            </a:r>
            <a:r>
              <a:rPr lang="zh-CN" altLang="en-US" dirty="0">
                <a:latin typeface="Microsoft YaHei UI" panose="020B0503020204020204" pitchFamily="34" charset="-122"/>
                <a:ea typeface="Microsoft YaHei UI" panose="020B0503020204020204" pitchFamily="34" charset="-122"/>
              </a:rPr>
              <a:t> </a:t>
            </a:r>
          </a:p>
        </p:txBody>
      </p:sp>
      <p:sp>
        <p:nvSpPr>
          <p:cNvPr id="6" name="内容占位符 5">
            <a:extLst>
              <a:ext uri="{FF2B5EF4-FFF2-40B4-BE49-F238E27FC236}">
                <a16:creationId xmlns="" xmlns:a16="http://schemas.microsoft.com/office/drawing/2014/main" id="{B89F0EB5-A495-4A5D-A30A-1E2A3A467276}"/>
              </a:ext>
            </a:extLst>
          </p:cNvPr>
          <p:cNvSpPr>
            <a:spLocks noGrp="1"/>
          </p:cNvSpPr>
          <p:nvPr>
            <p:ph idx="1"/>
          </p:nvPr>
        </p:nvSpPr>
        <p:spPr>
          <a:xfrm>
            <a:off x="1143000" y="2057400"/>
            <a:ext cx="10195560" cy="4038600"/>
          </a:xfrm>
        </p:spPr>
        <p:txBody>
          <a:bodyPr/>
          <a:lstStyle/>
          <a:p>
            <a:pPr marL="502920" indent="-457200" algn="just">
              <a:buFont typeface="+mj-lt"/>
              <a:buAutoNum type="arabicParenR"/>
            </a:pPr>
            <a:r>
              <a:rPr lang="zh-CN" altLang="zh-CN" sz="2800" dirty="0"/>
              <a:t>格的概念是</a:t>
            </a:r>
            <a:r>
              <a:rPr lang="zh-CN" altLang="zh-CN" sz="2800" dirty="0" smtClean="0"/>
              <a:t>什么</a:t>
            </a:r>
            <a:r>
              <a:rPr lang="zh-CN" altLang="en-US" sz="2800" dirty="0" smtClean="0"/>
              <a:t>？</a:t>
            </a:r>
            <a:endParaRPr lang="en-GB" altLang="zh-CN" sz="2800" dirty="0"/>
          </a:p>
          <a:p>
            <a:pPr marL="502920" indent="-457200" algn="just">
              <a:buFont typeface="+mj-lt"/>
              <a:buAutoNum type="arabicParenR"/>
            </a:pPr>
            <a:r>
              <a:rPr lang="zh-CN" altLang="zh-CN" sz="2800" dirty="0"/>
              <a:t>英语和汉语中，格是通过哪些渠道实现的呢？</a:t>
            </a:r>
            <a:endParaRPr lang="en-GB" altLang="zh-CN" sz="2800" dirty="0"/>
          </a:p>
          <a:p>
            <a:pPr marL="502920" indent="-457200" algn="just">
              <a:buFont typeface="+mj-lt"/>
              <a:buAutoNum type="arabicParenR"/>
            </a:pPr>
            <a:r>
              <a:rPr lang="zh-CN" altLang="zh-CN" sz="2800" dirty="0"/>
              <a:t>对格语法和格理论中重要概念：格的指派规则、格过滤规则、可见性假说，应该有哪些</a:t>
            </a:r>
            <a:r>
              <a:rPr lang="zh-CN" altLang="zh-CN" sz="2800" dirty="0" smtClean="0"/>
              <a:t>了解？</a:t>
            </a:r>
            <a:endParaRPr lang="en-US" altLang="zh-CN" sz="2800" dirty="0" smtClean="0"/>
          </a:p>
          <a:p>
            <a:pPr marL="502920" indent="-457200" algn="just">
              <a:buFont typeface="+mj-lt"/>
              <a:buAutoNum type="arabicParenR"/>
            </a:pPr>
            <a:r>
              <a:rPr lang="zh-CN" altLang="zh-CN" sz="2800" dirty="0"/>
              <a:t>理解这些对我们学习句法学知识有哪些帮助？</a:t>
            </a:r>
            <a:endParaRPr lang="en-US" altLang="zh-CN" sz="2800" dirty="0" smtClean="0"/>
          </a:p>
        </p:txBody>
      </p:sp>
      <p:sp>
        <p:nvSpPr>
          <p:cNvPr id="3" name="思想气泡: 云 2">
            <a:extLst>
              <a:ext uri="{FF2B5EF4-FFF2-40B4-BE49-F238E27FC236}">
                <a16:creationId xmlns="" xmlns:a16="http://schemas.microsoft.com/office/drawing/2014/main" id="{872B630A-6F79-4108-91D2-8B7D1634EA1A}"/>
              </a:ext>
            </a:extLst>
          </p:cNvPr>
          <p:cNvSpPr/>
          <p:nvPr/>
        </p:nvSpPr>
        <p:spPr>
          <a:xfrm>
            <a:off x="6797040" y="518160"/>
            <a:ext cx="812800" cy="670560"/>
          </a:xfrm>
          <a:prstGeom prst="cloudCallou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7158643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GB" altLang="zh-CN" dirty="0" smtClean="0"/>
              <a:t>21</a:t>
            </a:r>
            <a:r>
              <a:rPr lang="en-GB" altLang="zh-CN" dirty="0" smtClean="0">
                <a:latin typeface="Microsoft YaHei UI" panose="020B0503020204020204" pitchFamily="34" charset="-122"/>
                <a:ea typeface="Microsoft YaHei UI" panose="020B0503020204020204" pitchFamily="34" charset="-122"/>
              </a:rPr>
              <a:t>.1 </a:t>
            </a:r>
            <a:r>
              <a:rPr lang="zh-CN" altLang="en-US" dirty="0">
                <a:latin typeface="Microsoft YaHei UI" panose="020B0503020204020204" pitchFamily="34" charset="-122"/>
                <a:ea typeface="Microsoft YaHei UI" panose="020B0503020204020204" pitchFamily="34" charset="-122"/>
              </a:rPr>
              <a:t>故事缘起</a:t>
            </a:r>
          </a:p>
        </p:txBody>
      </p:sp>
      <p:pic>
        <p:nvPicPr>
          <p:cNvPr id="5" name="图形 4" descr="会议">
            <a:extLst>
              <a:ext uri="{FF2B5EF4-FFF2-40B4-BE49-F238E27FC236}">
                <a16:creationId xmlns="" xmlns:a16="http://schemas.microsoft.com/office/drawing/2014/main" id="{BC7F4CA9-C0CE-4E72-97F6-F2A2156DD625}"/>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5006344" y="465847"/>
            <a:ext cx="914400" cy="914400"/>
          </a:xfrm>
          <a:prstGeom prst="rect">
            <a:avLst/>
          </a:prstGeom>
        </p:spPr>
      </p:pic>
      <p:sp>
        <p:nvSpPr>
          <p:cNvPr id="8" name="内容占位符 7">
            <a:extLst>
              <a:ext uri="{FF2B5EF4-FFF2-40B4-BE49-F238E27FC236}">
                <a16:creationId xmlns="" xmlns:a16="http://schemas.microsoft.com/office/drawing/2014/main" id="{CF2B233F-D299-4AD6-B86D-B7A7A09F8F39}"/>
              </a:ext>
            </a:extLst>
          </p:cNvPr>
          <p:cNvSpPr>
            <a:spLocks noGrp="1"/>
          </p:cNvSpPr>
          <p:nvPr>
            <p:ph idx="1"/>
          </p:nvPr>
        </p:nvSpPr>
        <p:spPr>
          <a:xfrm>
            <a:off x="1084070" y="1380247"/>
            <a:ext cx="10058400" cy="5011906"/>
          </a:xfrm>
        </p:spPr>
        <p:txBody>
          <a:bodyPr>
            <a:noAutofit/>
          </a:bodyPr>
          <a:lstStyle/>
          <a:p>
            <a:pPr marL="45720" indent="0">
              <a:lnSpc>
                <a:spcPct val="100000"/>
              </a:lnSpc>
              <a:buNone/>
            </a:pPr>
            <a:r>
              <a:rPr lang="en-US" altLang="zh-CN" sz="2000" dirty="0" smtClean="0"/>
              <a:t>       </a:t>
            </a:r>
            <a:r>
              <a:rPr lang="zh-CN" altLang="zh-CN" sz="2000" dirty="0" smtClean="0"/>
              <a:t>一对</a:t>
            </a:r>
            <a:r>
              <a:rPr lang="zh-CN" altLang="zh-CN" sz="2000" dirty="0"/>
              <a:t>小姐妹在做英语作业，妹妹拿着英语作业来问姐姐，在这两个句子中</a:t>
            </a:r>
            <a:r>
              <a:rPr lang="en-US" altLang="zh-CN" sz="2000" dirty="0"/>
              <a:t>each other, themselves</a:t>
            </a:r>
            <a:r>
              <a:rPr lang="zh-CN" altLang="zh-CN" sz="2000" dirty="0"/>
              <a:t>和</a:t>
            </a:r>
            <a:r>
              <a:rPr lang="en-US" altLang="zh-CN" sz="2000" dirty="0"/>
              <a:t>them</a:t>
            </a:r>
            <a:r>
              <a:rPr lang="zh-CN" altLang="zh-CN" sz="2000" dirty="0"/>
              <a:t>有什么区别：</a:t>
            </a:r>
          </a:p>
          <a:p>
            <a:pPr marL="45720" lvl="0" indent="0">
              <a:lnSpc>
                <a:spcPct val="100000"/>
              </a:lnSpc>
              <a:buNone/>
            </a:pPr>
            <a:r>
              <a:rPr lang="en-US" altLang="zh-CN" sz="2000" dirty="0"/>
              <a:t>The children heard stories about each other.</a:t>
            </a:r>
            <a:endParaRPr lang="zh-CN" altLang="zh-CN" sz="2000" dirty="0"/>
          </a:p>
          <a:p>
            <a:pPr marL="45720" lvl="0" indent="0">
              <a:lnSpc>
                <a:spcPct val="100000"/>
              </a:lnSpc>
              <a:buNone/>
            </a:pPr>
            <a:r>
              <a:rPr lang="en-US" altLang="zh-CN" sz="2000" dirty="0"/>
              <a:t>The children heard stories about themselves.</a:t>
            </a:r>
            <a:endParaRPr lang="zh-CN" altLang="zh-CN" sz="2000" dirty="0"/>
          </a:p>
          <a:p>
            <a:pPr marL="45720" lvl="0" indent="0">
              <a:lnSpc>
                <a:spcPct val="100000"/>
              </a:lnSpc>
              <a:buNone/>
            </a:pPr>
            <a:r>
              <a:rPr lang="en-US" altLang="zh-CN" sz="2000" dirty="0"/>
              <a:t>The children heard stories about them.</a:t>
            </a:r>
            <a:endParaRPr lang="zh-CN" altLang="zh-CN" sz="2000" dirty="0"/>
          </a:p>
          <a:p>
            <a:pPr marL="45720" indent="0">
              <a:lnSpc>
                <a:spcPct val="100000"/>
              </a:lnSpc>
              <a:buNone/>
            </a:pPr>
            <a:r>
              <a:rPr lang="en-US" altLang="zh-CN" sz="2000" dirty="0" smtClean="0"/>
              <a:t>       </a:t>
            </a:r>
            <a:r>
              <a:rPr lang="zh-CN" altLang="zh-CN" sz="2000" dirty="0" smtClean="0"/>
              <a:t>姐姐</a:t>
            </a:r>
            <a:r>
              <a:rPr lang="zh-CN" altLang="zh-CN" sz="2000" dirty="0"/>
              <a:t>耐心地给妹妹讲解</a:t>
            </a:r>
            <a:r>
              <a:rPr lang="en-US" altLang="zh-CN" sz="2000" dirty="0"/>
              <a:t>each other</a:t>
            </a:r>
            <a:r>
              <a:rPr lang="zh-CN" altLang="zh-CN" sz="2000" dirty="0"/>
              <a:t>和</a:t>
            </a:r>
            <a:r>
              <a:rPr lang="en-US" altLang="zh-CN" sz="2000" dirty="0"/>
              <a:t>them</a:t>
            </a:r>
            <a:r>
              <a:rPr lang="zh-CN" altLang="zh-CN" sz="2000" dirty="0"/>
              <a:t>的语义和用法对比，还有两者的先行词的关系。</a:t>
            </a:r>
          </a:p>
          <a:p>
            <a:pPr marL="45720" indent="0">
              <a:lnSpc>
                <a:spcPct val="100000"/>
              </a:lnSpc>
              <a:buNone/>
            </a:pPr>
            <a:r>
              <a:rPr lang="en-US" altLang="zh-CN" sz="2000" dirty="0" smtClean="0"/>
              <a:t>       </a:t>
            </a:r>
            <a:r>
              <a:rPr lang="zh-CN" altLang="zh-CN" sz="2000" dirty="0" smtClean="0"/>
              <a:t>妹妹</a:t>
            </a:r>
            <a:r>
              <a:rPr lang="zh-CN" altLang="zh-CN" sz="2000" dirty="0"/>
              <a:t>似懂非懂地记下了答案，姐姐对自己的解释也很不满意。几年后，姐姐读了研究生，接触了“约束理论”（</a:t>
            </a:r>
            <a:r>
              <a:rPr lang="en-US" altLang="zh-CN" sz="2000" dirty="0"/>
              <a:t>binding theory</a:t>
            </a:r>
            <a:r>
              <a:rPr lang="zh-CN" altLang="zh-CN" sz="2000" dirty="0"/>
              <a:t>），终于可以系统地解释</a:t>
            </a:r>
            <a:r>
              <a:rPr lang="en-US" altLang="zh-CN" sz="2000" dirty="0"/>
              <a:t>each other, themselves</a:t>
            </a:r>
            <a:r>
              <a:rPr lang="zh-CN" altLang="zh-CN" sz="2000" dirty="0"/>
              <a:t>和</a:t>
            </a:r>
            <a:r>
              <a:rPr lang="en-US" altLang="zh-CN" sz="2000" dirty="0"/>
              <a:t>them</a:t>
            </a:r>
            <a:r>
              <a:rPr lang="zh-CN" altLang="zh-CN" sz="2000" dirty="0"/>
              <a:t>的用法了。</a:t>
            </a:r>
          </a:p>
        </p:txBody>
      </p:sp>
    </p:spTree>
    <p:extLst>
      <p:ext uri="{BB962C8B-B14F-4D97-AF65-F5344CB8AC3E}">
        <p14:creationId xmlns:p14="http://schemas.microsoft.com/office/powerpoint/2010/main" val="10715052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GB" altLang="zh-CN" dirty="0" smtClean="0"/>
              <a:t>21.2</a:t>
            </a:r>
            <a:r>
              <a:rPr lang="zh-CN" altLang="en-US" dirty="0" smtClean="0"/>
              <a:t> </a:t>
            </a:r>
            <a:r>
              <a:rPr lang="zh-CN" altLang="en-US" dirty="0"/>
              <a:t>故事引发的思考</a:t>
            </a:r>
            <a:r>
              <a:rPr lang="zh-CN" altLang="en-US" dirty="0">
                <a:latin typeface="Microsoft YaHei UI" panose="020B0503020204020204" pitchFamily="34" charset="-122"/>
                <a:ea typeface="Microsoft YaHei UI" panose="020B0503020204020204" pitchFamily="34" charset="-122"/>
              </a:rPr>
              <a:t> </a:t>
            </a:r>
          </a:p>
        </p:txBody>
      </p:sp>
      <p:sp>
        <p:nvSpPr>
          <p:cNvPr id="6" name="内容占位符 5">
            <a:extLst>
              <a:ext uri="{FF2B5EF4-FFF2-40B4-BE49-F238E27FC236}">
                <a16:creationId xmlns="" xmlns:a16="http://schemas.microsoft.com/office/drawing/2014/main" id="{B89F0EB5-A495-4A5D-A30A-1E2A3A467276}"/>
              </a:ext>
            </a:extLst>
          </p:cNvPr>
          <p:cNvSpPr>
            <a:spLocks noGrp="1"/>
          </p:cNvSpPr>
          <p:nvPr>
            <p:ph idx="1"/>
          </p:nvPr>
        </p:nvSpPr>
        <p:spPr>
          <a:xfrm>
            <a:off x="1143000" y="1713470"/>
            <a:ext cx="10195560" cy="4382530"/>
          </a:xfrm>
        </p:spPr>
        <p:txBody>
          <a:bodyPr/>
          <a:lstStyle/>
          <a:p>
            <a:pPr marL="502920" indent="-457200" algn="just">
              <a:lnSpc>
                <a:spcPct val="150000"/>
              </a:lnSpc>
              <a:buFont typeface="+mj-lt"/>
              <a:buAutoNum type="arabicParenR"/>
            </a:pPr>
            <a:r>
              <a:rPr lang="zh-CN" altLang="zh-CN" sz="2800" dirty="0"/>
              <a:t>什么是约束理论</a:t>
            </a:r>
            <a:r>
              <a:rPr lang="zh-CN" altLang="zh-CN" sz="2800" dirty="0" smtClean="0"/>
              <a:t>？</a:t>
            </a:r>
            <a:endParaRPr lang="en-GB" altLang="zh-CN" sz="2800" dirty="0"/>
          </a:p>
          <a:p>
            <a:pPr marL="502920" indent="-457200" algn="just">
              <a:lnSpc>
                <a:spcPct val="150000"/>
              </a:lnSpc>
              <a:buFont typeface="+mj-lt"/>
              <a:buAutoNum type="arabicParenR"/>
            </a:pPr>
            <a:r>
              <a:rPr lang="zh-CN" altLang="zh-CN" sz="2800" dirty="0"/>
              <a:t>什么是辖域？</a:t>
            </a:r>
            <a:endParaRPr lang="en-GB" altLang="zh-CN" sz="2800" dirty="0"/>
          </a:p>
          <a:p>
            <a:pPr marL="502920" indent="-457200" algn="just">
              <a:lnSpc>
                <a:spcPct val="150000"/>
              </a:lnSpc>
              <a:buFont typeface="+mj-lt"/>
              <a:buAutoNum type="arabicParenR"/>
            </a:pPr>
            <a:r>
              <a:rPr lang="zh-CN" altLang="zh-CN" sz="2800" dirty="0"/>
              <a:t>约束理论的照应关系体现在哪些方面</a:t>
            </a:r>
            <a:r>
              <a:rPr lang="zh-CN" altLang="zh-CN" sz="2800" dirty="0" smtClean="0"/>
              <a:t>？</a:t>
            </a:r>
            <a:endParaRPr lang="en-US" altLang="zh-CN" sz="2800" dirty="0" smtClean="0"/>
          </a:p>
          <a:p>
            <a:pPr marL="502920" indent="-457200" algn="just">
              <a:lnSpc>
                <a:spcPct val="150000"/>
              </a:lnSpc>
              <a:buFont typeface="+mj-lt"/>
              <a:buAutoNum type="arabicParenR"/>
            </a:pPr>
            <a:r>
              <a:rPr lang="zh-CN" altLang="zh-CN" sz="2800" dirty="0"/>
              <a:t>约束理论的在哪些方面存在着问题？</a:t>
            </a:r>
          </a:p>
          <a:p>
            <a:pPr marL="45720" indent="0" algn="just">
              <a:lnSpc>
                <a:spcPct val="150000"/>
              </a:lnSpc>
              <a:buNone/>
            </a:pPr>
            <a:endParaRPr lang="en-GB" dirty="0"/>
          </a:p>
        </p:txBody>
      </p:sp>
      <p:sp>
        <p:nvSpPr>
          <p:cNvPr id="3" name="思想气泡: 云 2">
            <a:extLst>
              <a:ext uri="{FF2B5EF4-FFF2-40B4-BE49-F238E27FC236}">
                <a16:creationId xmlns="" xmlns:a16="http://schemas.microsoft.com/office/drawing/2014/main" id="{872B630A-6F79-4108-91D2-8B7D1634EA1A}"/>
              </a:ext>
            </a:extLst>
          </p:cNvPr>
          <p:cNvSpPr/>
          <p:nvPr/>
        </p:nvSpPr>
        <p:spPr>
          <a:xfrm>
            <a:off x="6797040" y="518160"/>
            <a:ext cx="812800" cy="670560"/>
          </a:xfrm>
          <a:prstGeom prst="cloudCallou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07034781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r>
              <a:rPr lang="en-GB" altLang="zh-CN" dirty="0" smtClean="0"/>
              <a:t>21.3</a:t>
            </a:r>
            <a:r>
              <a:rPr lang="zh-CN" altLang="zh-CN" dirty="0"/>
              <a:t>什么是约束理论？什么是辖域？</a:t>
            </a:r>
          </a:p>
        </p:txBody>
      </p:sp>
      <p:pic>
        <p:nvPicPr>
          <p:cNvPr id="5" name="图形 4" descr="教师">
            <a:extLst>
              <a:ext uri="{FF2B5EF4-FFF2-40B4-BE49-F238E27FC236}">
                <a16:creationId xmlns="" xmlns:a16="http://schemas.microsoft.com/office/drawing/2014/main" id="{79AA3F49-E7A4-4660-84DA-0DC43809C2DB}"/>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10213404" y="465847"/>
            <a:ext cx="914400" cy="914400"/>
          </a:xfrm>
          <a:prstGeom prst="rect">
            <a:avLst/>
          </a:prstGeom>
        </p:spPr>
      </p:pic>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751840" y="1499286"/>
            <a:ext cx="10688320" cy="4856821"/>
          </a:xfrm>
        </p:spPr>
        <p:txBody>
          <a:bodyPr>
            <a:noAutofit/>
          </a:bodyPr>
          <a:lstStyle/>
          <a:p>
            <a:pPr marL="45720" indent="720000" algn="just">
              <a:lnSpc>
                <a:spcPct val="150000"/>
              </a:lnSpc>
              <a:spcBef>
                <a:spcPts val="0"/>
              </a:spcBef>
              <a:buNone/>
            </a:pPr>
            <a:r>
              <a:rPr lang="en-US" altLang="zh-CN" sz="2400" dirty="0"/>
              <a:t>Chomsky</a:t>
            </a:r>
            <a:r>
              <a:rPr lang="zh-CN" altLang="zh-CN" sz="2400" dirty="0"/>
              <a:t>（</a:t>
            </a:r>
            <a:r>
              <a:rPr lang="en-US" altLang="zh-CN" sz="2400" dirty="0"/>
              <a:t>1980:189</a:t>
            </a:r>
            <a:r>
              <a:rPr lang="zh-CN" altLang="zh-CN" sz="2400" dirty="0"/>
              <a:t>）说：普遍语法不是一部语法，而是一系列条件，限制人类可能有的语言的各种语法的范围。当然只有普遍语法是不够的，</a:t>
            </a:r>
            <a:r>
              <a:rPr lang="en-US" altLang="zh-CN" sz="2400" dirty="0"/>
              <a:t>Chomsky(1981:3-4)</a:t>
            </a:r>
            <a:r>
              <a:rPr lang="zh-CN" altLang="zh-CN" sz="2400" dirty="0"/>
              <a:t>指出：我们希望研究出一套结构高度严谨的普遍语法理论，它是以一系列基本原则为基础，这些原则划定语法的可能范围</a:t>
            </a:r>
            <a:r>
              <a:rPr lang="zh-CN" altLang="zh-CN" sz="2400" dirty="0" smtClean="0"/>
              <a:t>。</a:t>
            </a:r>
            <a:endParaRPr lang="en-US" altLang="zh-CN" sz="2400" dirty="0" smtClean="0"/>
          </a:p>
          <a:p>
            <a:pPr marL="45720" indent="720000" algn="just">
              <a:lnSpc>
                <a:spcPct val="150000"/>
              </a:lnSpc>
              <a:spcBef>
                <a:spcPts val="0"/>
              </a:spcBef>
              <a:buNone/>
            </a:pPr>
            <a:r>
              <a:rPr lang="zh-CN" altLang="zh-CN" sz="2400" dirty="0" smtClean="0"/>
              <a:t>约束</a:t>
            </a:r>
            <a:r>
              <a:rPr lang="zh-CN" altLang="zh-CN" sz="2400" dirty="0"/>
              <a:t>理论就是朝这个方向所作的努力。约束理论（</a:t>
            </a:r>
            <a:r>
              <a:rPr lang="en-US" altLang="zh-CN" sz="2400" dirty="0"/>
              <a:t>The Binding Theory</a:t>
            </a:r>
            <a:r>
              <a:rPr lang="zh-CN" altLang="zh-CN" sz="2400" dirty="0"/>
              <a:t>）是普遍语法</a:t>
            </a:r>
            <a:r>
              <a:rPr lang="en-US" altLang="zh-CN" sz="2400" dirty="0"/>
              <a:t>(UG)</a:t>
            </a:r>
            <a:r>
              <a:rPr lang="zh-CN" altLang="zh-CN" sz="2400" dirty="0"/>
              <a:t>理论的一个模块，主要说明相照应的名词词组间的句法关系</a:t>
            </a:r>
            <a:r>
              <a:rPr lang="zh-CN" altLang="zh-CN" sz="2400" dirty="0" smtClean="0"/>
              <a:t>。</a:t>
            </a:r>
            <a:endParaRPr lang="en-US" altLang="zh-CN" sz="2400" dirty="0" smtClean="0"/>
          </a:p>
          <a:p>
            <a:pPr marL="45720" indent="720000" algn="just">
              <a:lnSpc>
                <a:spcPct val="150000"/>
              </a:lnSpc>
              <a:spcBef>
                <a:spcPts val="0"/>
              </a:spcBef>
              <a:buNone/>
            </a:pPr>
            <a:r>
              <a:rPr lang="zh-CN" altLang="zh-CN" sz="2400" dirty="0" smtClean="0"/>
              <a:t>乔姆斯基</a:t>
            </a:r>
            <a:r>
              <a:rPr lang="zh-CN" altLang="zh-CN" sz="2400" dirty="0"/>
              <a:t>借用逻辑术语</a:t>
            </a:r>
            <a:r>
              <a:rPr lang="en-US" altLang="zh-CN" sz="2400" dirty="0"/>
              <a:t>“</a:t>
            </a:r>
            <a:r>
              <a:rPr lang="zh-CN" altLang="zh-CN" sz="2400" dirty="0"/>
              <a:t>约束</a:t>
            </a:r>
            <a:r>
              <a:rPr lang="en-US" altLang="zh-CN" sz="2400" dirty="0"/>
              <a:t>”</a:t>
            </a:r>
            <a:r>
              <a:rPr lang="zh-CN" altLang="zh-CN" sz="2400" dirty="0"/>
              <a:t>表示照应关系。</a:t>
            </a:r>
            <a:r>
              <a:rPr lang="en-US" altLang="zh-CN" sz="2400" dirty="0"/>
              <a:t>“</a:t>
            </a:r>
            <a:r>
              <a:rPr lang="zh-CN" altLang="zh-CN" sz="2400" dirty="0"/>
              <a:t>受约束</a:t>
            </a:r>
            <a:r>
              <a:rPr lang="en-US" altLang="zh-CN" sz="2400" dirty="0"/>
              <a:t>”</a:t>
            </a:r>
            <a:r>
              <a:rPr lang="zh-CN" altLang="zh-CN" sz="2400" dirty="0"/>
              <a:t>是指</a:t>
            </a:r>
            <a:r>
              <a:rPr lang="en-US" altLang="zh-CN" sz="2400" dirty="0"/>
              <a:t>“</a:t>
            </a:r>
            <a:r>
              <a:rPr lang="zh-CN" altLang="zh-CN" sz="2400" dirty="0"/>
              <a:t>受论约束</a:t>
            </a:r>
            <a:r>
              <a:rPr lang="en-US" altLang="zh-CN" sz="2400" dirty="0"/>
              <a:t>”</a:t>
            </a:r>
            <a:r>
              <a:rPr lang="zh-CN" altLang="zh-CN" sz="2400" dirty="0"/>
              <a:t>，即被一个在论元位置（主语、宾语等的位置）上的成分所统制，而且与其共指。</a:t>
            </a:r>
            <a:endParaRPr lang="en-GB" sz="2400" dirty="0"/>
          </a:p>
        </p:txBody>
      </p:sp>
    </p:spTree>
    <p:extLst>
      <p:ext uri="{BB962C8B-B14F-4D97-AF65-F5344CB8AC3E}">
        <p14:creationId xmlns:p14="http://schemas.microsoft.com/office/powerpoint/2010/main" val="413736469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r>
              <a:rPr lang="en-GB" altLang="zh-CN" dirty="0" smtClean="0"/>
              <a:t>21.3</a:t>
            </a:r>
            <a:r>
              <a:rPr lang="zh-CN" altLang="zh-CN" dirty="0"/>
              <a:t>什么是约束理论？什么是辖域？</a:t>
            </a:r>
          </a:p>
        </p:txBody>
      </p:sp>
      <p:pic>
        <p:nvPicPr>
          <p:cNvPr id="5" name="图形 4" descr="教师">
            <a:extLst>
              <a:ext uri="{FF2B5EF4-FFF2-40B4-BE49-F238E27FC236}">
                <a16:creationId xmlns="" xmlns:a16="http://schemas.microsoft.com/office/drawing/2014/main" id="{79AA3F49-E7A4-4660-84DA-0DC43809C2DB}"/>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10213404" y="465847"/>
            <a:ext cx="914400" cy="914400"/>
          </a:xfrm>
          <a:prstGeom prst="rect">
            <a:avLst/>
          </a:prstGeom>
        </p:spPr>
      </p:pic>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521179" y="1441621"/>
            <a:ext cx="11077695" cy="4856821"/>
          </a:xfrm>
        </p:spPr>
        <p:txBody>
          <a:bodyPr>
            <a:noAutofit/>
          </a:bodyPr>
          <a:lstStyle/>
          <a:p>
            <a:pPr marL="45720" indent="0">
              <a:lnSpc>
                <a:spcPct val="100000"/>
              </a:lnSpc>
              <a:buNone/>
            </a:pPr>
            <a:r>
              <a:rPr lang="en-US" altLang="zh-CN" sz="2400" dirty="0" smtClean="0"/>
              <a:t>       </a:t>
            </a:r>
            <a:r>
              <a:rPr lang="zh-CN" altLang="zh-CN" sz="2400" dirty="0" smtClean="0"/>
              <a:t>根据</a:t>
            </a:r>
            <a:r>
              <a:rPr lang="zh-CN" altLang="zh-CN" sz="2400" dirty="0"/>
              <a:t>乔姆斯基的约束理论，一个词语的管辖语域指一个包括中心语、主语和补语，可以体现一切语法功能的最小的</a:t>
            </a:r>
            <a:r>
              <a:rPr lang="en-US" altLang="zh-CN" sz="2400" dirty="0"/>
              <a:t>“</a:t>
            </a:r>
            <a:r>
              <a:rPr lang="zh-CN" altLang="zh-CN" sz="2400" dirty="0"/>
              <a:t>完整功能体</a:t>
            </a:r>
            <a:r>
              <a:rPr lang="en-US" altLang="zh-CN" sz="2400" dirty="0"/>
              <a:t>”</a:t>
            </a:r>
            <a:r>
              <a:rPr lang="zh-CN" altLang="zh-CN" sz="2400" dirty="0"/>
              <a:t>，即含有该照应语在内的最小名词词组或句子。先行语与照应语必须在同一语域内，或长距离约束，即先行语与照应语可以在不同语域内</a:t>
            </a:r>
            <a:r>
              <a:rPr lang="zh-CN" altLang="zh-CN" sz="2400" dirty="0" smtClean="0"/>
              <a:t>。</a:t>
            </a:r>
            <a:endParaRPr lang="en-US" altLang="zh-CN" sz="2400" dirty="0" smtClean="0"/>
          </a:p>
          <a:p>
            <a:pPr marL="45720" indent="0">
              <a:lnSpc>
                <a:spcPct val="100000"/>
              </a:lnSpc>
              <a:buNone/>
            </a:pPr>
            <a:r>
              <a:rPr lang="en-US" altLang="zh-CN" sz="2400" dirty="0" smtClean="0"/>
              <a:t>       </a:t>
            </a:r>
            <a:r>
              <a:rPr lang="zh-CN" altLang="zh-CN" sz="2400" dirty="0" smtClean="0"/>
              <a:t>乔姆斯基</a:t>
            </a:r>
            <a:r>
              <a:rPr lang="zh-CN" altLang="zh-CN" sz="2400" dirty="0"/>
              <a:t>把约束范围称为管辖语域，并总结出三条约束原则，这些原则是现代生成语法学的一个非常重要的组成部分</a:t>
            </a:r>
            <a:r>
              <a:rPr lang="zh-CN" altLang="zh-CN" sz="2400" dirty="0" smtClean="0"/>
              <a:t>。生</a:t>
            </a:r>
            <a:r>
              <a:rPr lang="zh-CN" altLang="zh-CN" sz="2400" dirty="0"/>
              <a:t>成语法学中著名的</a:t>
            </a:r>
            <a:r>
              <a:rPr lang="en-US" altLang="zh-CN" sz="2400" dirty="0"/>
              <a:t>“A</a:t>
            </a:r>
            <a:r>
              <a:rPr lang="zh-CN" altLang="zh-CN" sz="2400" dirty="0"/>
              <a:t>、</a:t>
            </a:r>
            <a:r>
              <a:rPr lang="en-US" altLang="zh-CN" sz="2400" dirty="0"/>
              <a:t>B </a:t>
            </a:r>
            <a:r>
              <a:rPr lang="zh-CN" altLang="zh-CN" sz="2400" dirty="0"/>
              <a:t>和</a:t>
            </a:r>
            <a:r>
              <a:rPr lang="en-US" altLang="zh-CN" sz="2400" dirty="0"/>
              <a:t> C</a:t>
            </a:r>
            <a:r>
              <a:rPr lang="zh-CN" altLang="zh-CN" sz="2400" dirty="0"/>
              <a:t>三个约束原则</a:t>
            </a:r>
            <a:r>
              <a:rPr lang="en-US" altLang="zh-CN" sz="2400" dirty="0"/>
              <a:t>”(Binding Principles A</a:t>
            </a:r>
            <a:r>
              <a:rPr lang="zh-CN" altLang="zh-CN" sz="2400" dirty="0"/>
              <a:t>，</a:t>
            </a:r>
            <a:r>
              <a:rPr lang="en-US" altLang="zh-CN" sz="2400" dirty="0"/>
              <a:t>B and C):</a:t>
            </a:r>
            <a:endParaRPr lang="zh-CN" altLang="zh-CN" sz="2400" dirty="0"/>
          </a:p>
          <a:p>
            <a:pPr marL="45720" lvl="0" indent="0">
              <a:buNone/>
            </a:pPr>
            <a:r>
              <a:rPr lang="en-US" altLang="zh-CN" sz="2400" dirty="0" smtClean="0"/>
              <a:t>       (</a:t>
            </a:r>
            <a:r>
              <a:rPr lang="en-US" altLang="zh-CN" sz="2400" dirty="0" smtClean="0"/>
              <a:t>a)</a:t>
            </a:r>
            <a:r>
              <a:rPr lang="zh-CN" altLang="zh-CN" sz="2400" dirty="0" smtClean="0"/>
              <a:t>约束第一原则</a:t>
            </a:r>
            <a:r>
              <a:rPr lang="en-US" altLang="zh-CN" sz="2400" dirty="0" smtClean="0"/>
              <a:t>(Binding Principle A ): </a:t>
            </a:r>
            <a:r>
              <a:rPr lang="zh-CN" altLang="zh-CN" sz="2400" dirty="0" smtClean="0"/>
              <a:t>照应语在管辖语域内受约束；</a:t>
            </a:r>
          </a:p>
          <a:p>
            <a:pPr marL="45720" indent="0">
              <a:buNone/>
            </a:pPr>
            <a:r>
              <a:rPr lang="en-US" altLang="zh-CN" sz="2400" dirty="0" smtClean="0"/>
              <a:t>       (</a:t>
            </a:r>
            <a:r>
              <a:rPr lang="en-US" altLang="zh-CN" sz="2400" dirty="0"/>
              <a:t>b)</a:t>
            </a:r>
            <a:r>
              <a:rPr lang="zh-CN" altLang="zh-CN" sz="2400" dirty="0"/>
              <a:t>约束第二原则</a:t>
            </a:r>
            <a:r>
              <a:rPr lang="en-US" altLang="zh-CN" sz="2400" dirty="0"/>
              <a:t>(Binding Principle B ): </a:t>
            </a:r>
            <a:r>
              <a:rPr lang="zh-CN" altLang="zh-CN" sz="2400" dirty="0"/>
              <a:t>代名词在管辖语域内是自由的</a:t>
            </a:r>
            <a:r>
              <a:rPr lang="en-US" altLang="zh-CN" sz="2400" dirty="0"/>
              <a:t>(</a:t>
            </a:r>
            <a:r>
              <a:rPr lang="zh-CN" altLang="zh-CN" sz="2400" dirty="0"/>
              <a:t>即不受约束</a:t>
            </a:r>
            <a:r>
              <a:rPr lang="en-US" altLang="zh-CN" sz="2400" dirty="0"/>
              <a:t>)</a:t>
            </a:r>
            <a:r>
              <a:rPr lang="zh-CN" altLang="zh-CN" sz="2400" dirty="0"/>
              <a:t>；</a:t>
            </a:r>
          </a:p>
          <a:p>
            <a:pPr marL="45720" indent="0">
              <a:buNone/>
            </a:pPr>
            <a:r>
              <a:rPr lang="en-US" altLang="zh-CN" sz="2400" dirty="0" smtClean="0"/>
              <a:t>       (</a:t>
            </a:r>
            <a:r>
              <a:rPr lang="en-US" altLang="zh-CN" sz="2400" dirty="0"/>
              <a:t>c)</a:t>
            </a:r>
            <a:r>
              <a:rPr lang="zh-CN" altLang="zh-CN" sz="2400" dirty="0"/>
              <a:t>约束第三原则</a:t>
            </a:r>
            <a:r>
              <a:rPr lang="en-US" altLang="zh-CN" sz="2400" dirty="0"/>
              <a:t>(Binding Principle C ): </a:t>
            </a:r>
            <a:r>
              <a:rPr lang="zh-CN" altLang="zh-CN" sz="2400" dirty="0"/>
              <a:t>指称语在整句话中是自由的。</a:t>
            </a:r>
          </a:p>
        </p:txBody>
      </p:sp>
    </p:spTree>
    <p:extLst>
      <p:ext uri="{BB962C8B-B14F-4D97-AF65-F5344CB8AC3E}">
        <p14:creationId xmlns:p14="http://schemas.microsoft.com/office/powerpoint/2010/main" val="243674560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r>
              <a:rPr lang="en-GB" altLang="zh-CN" dirty="0" smtClean="0"/>
              <a:t>21.3</a:t>
            </a:r>
            <a:r>
              <a:rPr lang="zh-CN" altLang="zh-CN" dirty="0"/>
              <a:t>什么是约束理论？什么是辖域？</a:t>
            </a:r>
          </a:p>
        </p:txBody>
      </p:sp>
      <p:pic>
        <p:nvPicPr>
          <p:cNvPr id="5" name="图形 4" descr="教师">
            <a:extLst>
              <a:ext uri="{FF2B5EF4-FFF2-40B4-BE49-F238E27FC236}">
                <a16:creationId xmlns="" xmlns:a16="http://schemas.microsoft.com/office/drawing/2014/main" id="{79AA3F49-E7A4-4660-84DA-0DC43809C2DB}"/>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10213404" y="465847"/>
            <a:ext cx="914400" cy="914400"/>
          </a:xfrm>
          <a:prstGeom prst="rect">
            <a:avLst/>
          </a:prstGeom>
        </p:spPr>
      </p:pic>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521179" y="1441621"/>
            <a:ext cx="11077695" cy="4856821"/>
          </a:xfrm>
        </p:spPr>
        <p:txBody>
          <a:bodyPr>
            <a:noAutofit/>
          </a:bodyPr>
          <a:lstStyle/>
          <a:p>
            <a:pPr marL="45720" indent="0">
              <a:lnSpc>
                <a:spcPct val="150000"/>
              </a:lnSpc>
              <a:buNone/>
            </a:pPr>
            <a:r>
              <a:rPr lang="en-US" altLang="zh-CN" sz="2400" dirty="0" smtClean="0"/>
              <a:t>       </a:t>
            </a:r>
            <a:r>
              <a:rPr lang="zh-CN" altLang="zh-CN" sz="2400" dirty="0" smtClean="0"/>
              <a:t>所谓</a:t>
            </a:r>
            <a:r>
              <a:rPr lang="zh-CN" altLang="zh-CN" sz="2400" dirty="0"/>
              <a:t>辖域（</a:t>
            </a:r>
            <a:r>
              <a:rPr lang="en-US" altLang="zh-CN" sz="2400" dirty="0"/>
              <a:t>GC</a:t>
            </a:r>
            <a:r>
              <a:rPr lang="zh-CN" altLang="zh-CN" sz="2400" dirty="0"/>
              <a:t>即</a:t>
            </a:r>
            <a:r>
              <a:rPr lang="en-US" altLang="zh-CN" sz="2400" dirty="0"/>
              <a:t>Governing Category)</a:t>
            </a:r>
            <a:r>
              <a:rPr lang="zh-CN" altLang="zh-CN" sz="2400" dirty="0"/>
              <a:t>指的是最小的或最底层的句子</a:t>
            </a:r>
            <a:r>
              <a:rPr lang="en-US" altLang="zh-CN" sz="2400" dirty="0"/>
              <a:t>S</a:t>
            </a:r>
            <a:r>
              <a:rPr lang="zh-CN" altLang="zh-CN" sz="2400" dirty="0"/>
              <a:t>或名词词组</a:t>
            </a:r>
            <a:r>
              <a:rPr lang="en-US" altLang="zh-CN" sz="2400" dirty="0"/>
              <a:t>NP</a:t>
            </a:r>
            <a:r>
              <a:rPr lang="zh-CN" altLang="zh-CN" sz="2400" dirty="0"/>
              <a:t>。被辖域成分要有另外一个成分统领（</a:t>
            </a:r>
            <a:r>
              <a:rPr lang="en-US" altLang="zh-CN" sz="2400" dirty="0"/>
              <a:t>C-command)</a:t>
            </a:r>
            <a:r>
              <a:rPr lang="zh-CN" altLang="zh-CN" sz="2400" dirty="0"/>
              <a:t>它</a:t>
            </a:r>
            <a:r>
              <a:rPr lang="zh-CN" altLang="zh-CN" sz="2400" dirty="0" smtClean="0"/>
              <a:t>。</a:t>
            </a:r>
            <a:endParaRPr lang="en-US" altLang="zh-CN" sz="2400" dirty="0" smtClean="0"/>
          </a:p>
          <a:p>
            <a:pPr marL="45720" indent="0">
              <a:lnSpc>
                <a:spcPct val="150000"/>
              </a:lnSpc>
              <a:buNone/>
            </a:pPr>
            <a:r>
              <a:rPr lang="en-US" altLang="zh-CN" sz="2400" dirty="0"/>
              <a:t> </a:t>
            </a:r>
            <a:r>
              <a:rPr lang="en-US" altLang="zh-CN" sz="2400" dirty="0" smtClean="0"/>
              <a:t>      </a:t>
            </a:r>
            <a:r>
              <a:rPr lang="zh-CN" altLang="zh-CN" sz="2400" dirty="0" smtClean="0"/>
              <a:t>所谓</a:t>
            </a:r>
            <a:r>
              <a:rPr lang="zh-CN" altLang="zh-CN" sz="2400" dirty="0"/>
              <a:t>受约束是指某一名词短语与前面另一个名词短语下标相同，即二者互指；自由则指某一名词短语与前面另一个名词短语下标相同，即二者所指不同。</a:t>
            </a:r>
          </a:p>
        </p:txBody>
      </p:sp>
    </p:spTree>
    <p:extLst>
      <p:ext uri="{BB962C8B-B14F-4D97-AF65-F5344CB8AC3E}">
        <p14:creationId xmlns:p14="http://schemas.microsoft.com/office/powerpoint/2010/main" val="273229967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560173" y="244867"/>
            <a:ext cx="11129319" cy="1356360"/>
          </a:xfrm>
        </p:spPr>
        <p:txBody>
          <a:bodyPr rtlCol="0"/>
          <a:lstStyle/>
          <a:p>
            <a:r>
              <a:rPr lang="en-US" altLang="zh-CN" dirty="0"/>
              <a:t>21.4</a:t>
            </a:r>
            <a:r>
              <a:rPr lang="zh-CN" altLang="zh-CN" dirty="0"/>
              <a:t>．约束理论的照应关系体现在哪些方面？</a:t>
            </a:r>
          </a:p>
        </p:txBody>
      </p:sp>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741680" y="1416293"/>
            <a:ext cx="10708640" cy="5075947"/>
          </a:xfrm>
        </p:spPr>
        <p:txBody>
          <a:bodyPr>
            <a:noAutofit/>
          </a:bodyPr>
          <a:lstStyle/>
          <a:p>
            <a:pPr marL="45720" indent="0">
              <a:buNone/>
            </a:pPr>
            <a:r>
              <a:rPr lang="en-US" altLang="zh-CN" sz="2400" b="1" dirty="0" smtClean="0"/>
              <a:t>1</a:t>
            </a:r>
            <a:r>
              <a:rPr lang="en-US" altLang="zh-CN" sz="2400" b="1" dirty="0"/>
              <a:t>. </a:t>
            </a:r>
            <a:r>
              <a:rPr lang="zh-CN" altLang="zh-CN" sz="2400" b="1" dirty="0"/>
              <a:t>约束理论与反身代词的照应关系</a:t>
            </a:r>
          </a:p>
          <a:p>
            <a:pPr marL="45720" indent="0">
              <a:buNone/>
            </a:pPr>
            <a:r>
              <a:rPr lang="zh-CN" altLang="zh-CN" sz="2400" dirty="0" smtClean="0"/>
              <a:t>约束</a:t>
            </a:r>
            <a:r>
              <a:rPr lang="zh-CN" altLang="zh-CN" sz="2400" dirty="0"/>
              <a:t>原则</a:t>
            </a:r>
            <a:r>
              <a:rPr lang="en-US" altLang="zh-CN" sz="2400" dirty="0"/>
              <a:t>(A)</a:t>
            </a:r>
            <a:r>
              <a:rPr lang="zh-CN" altLang="zh-CN" sz="2400" dirty="0"/>
              <a:t>规定</a:t>
            </a:r>
            <a:r>
              <a:rPr lang="en-US" altLang="zh-CN" sz="2400" dirty="0"/>
              <a:t>:</a:t>
            </a:r>
            <a:r>
              <a:rPr lang="zh-CN" altLang="zh-CN" sz="2400" dirty="0"/>
              <a:t>照应词在辖域内受约束</a:t>
            </a:r>
            <a:r>
              <a:rPr lang="zh-CN" altLang="zh-CN" sz="2400" dirty="0" smtClean="0"/>
              <a:t>。</a:t>
            </a:r>
            <a:endParaRPr lang="en-US" altLang="zh-CN" sz="2400" dirty="0" smtClean="0"/>
          </a:p>
          <a:p>
            <a:pPr marL="45720" indent="0">
              <a:buNone/>
            </a:pPr>
            <a:r>
              <a:rPr lang="zh-CN" altLang="zh-CN" sz="2400" dirty="0" smtClean="0"/>
              <a:t>这</a:t>
            </a:r>
            <a:r>
              <a:rPr lang="zh-CN" altLang="zh-CN" sz="2400" dirty="0"/>
              <a:t>条原则</a:t>
            </a:r>
            <a:r>
              <a:rPr lang="zh-CN" altLang="zh-CN" sz="2400" dirty="0" smtClean="0"/>
              <a:t>说明</a:t>
            </a:r>
            <a:endParaRPr lang="en-US" altLang="zh-CN" sz="2400" dirty="0" smtClean="0"/>
          </a:p>
          <a:p>
            <a:pPr marL="45720" indent="0">
              <a:buNone/>
            </a:pPr>
            <a:r>
              <a:rPr lang="en-US" altLang="zh-CN" sz="2400" dirty="0" smtClean="0"/>
              <a:t>(</a:t>
            </a:r>
            <a:r>
              <a:rPr lang="en-US" altLang="zh-CN" sz="2400" dirty="0"/>
              <a:t>a):</a:t>
            </a:r>
            <a:r>
              <a:rPr lang="zh-CN" altLang="zh-CN" sz="2400" dirty="0"/>
              <a:t>照应词缺乏独立所指</a:t>
            </a:r>
            <a:r>
              <a:rPr lang="en-US" altLang="zh-CN" sz="2400" dirty="0"/>
              <a:t>(have no </a:t>
            </a:r>
            <a:r>
              <a:rPr lang="en-US" altLang="zh-CN" sz="2400" dirty="0" err="1"/>
              <a:t>independentreference</a:t>
            </a:r>
            <a:r>
              <a:rPr lang="en-US" altLang="zh-CN" sz="2400" dirty="0"/>
              <a:t>)</a:t>
            </a:r>
            <a:r>
              <a:rPr lang="zh-CN" altLang="zh-CN" sz="2400" dirty="0" smtClean="0"/>
              <a:t>；</a:t>
            </a:r>
            <a:endParaRPr lang="en-US" altLang="zh-CN" sz="2400" dirty="0" smtClean="0"/>
          </a:p>
          <a:p>
            <a:pPr marL="45720" indent="0">
              <a:buNone/>
            </a:pPr>
            <a:r>
              <a:rPr lang="en-US" altLang="zh-CN" sz="2400" dirty="0" smtClean="0"/>
              <a:t>(</a:t>
            </a:r>
            <a:r>
              <a:rPr lang="en-US" altLang="zh-CN" sz="2400" dirty="0"/>
              <a:t>b):</a:t>
            </a:r>
            <a:r>
              <a:rPr lang="zh-CN" altLang="zh-CN" sz="2400" dirty="0"/>
              <a:t>照应词必须受先于其前的另一个名词短语的统领和约束</a:t>
            </a:r>
            <a:r>
              <a:rPr lang="en-US" altLang="zh-CN" sz="2400" dirty="0"/>
              <a:t>,</a:t>
            </a:r>
            <a:r>
              <a:rPr lang="zh-CN" altLang="zh-CN" sz="2400" dirty="0"/>
              <a:t>并与之形成互指关系。该原则可以解释许多语言现象</a:t>
            </a:r>
            <a:r>
              <a:rPr lang="zh-CN" altLang="zh-CN" sz="2400" dirty="0" smtClean="0"/>
              <a:t>。</a:t>
            </a:r>
            <a:endParaRPr lang="en-US" altLang="zh-CN" sz="2400" dirty="0" smtClean="0"/>
          </a:p>
          <a:p>
            <a:pPr marL="45720" indent="0">
              <a:buNone/>
            </a:pPr>
            <a:r>
              <a:rPr lang="en-US" altLang="zh-CN" sz="2400" dirty="0" smtClean="0"/>
              <a:t>       Randolph </a:t>
            </a:r>
            <a:r>
              <a:rPr lang="en-US" altLang="zh-CN" sz="2400" dirty="0"/>
              <a:t>Quirk</a:t>
            </a:r>
            <a:r>
              <a:rPr lang="zh-CN" altLang="zh-CN" sz="2400" dirty="0"/>
              <a:t>等人</a:t>
            </a:r>
            <a:r>
              <a:rPr lang="en-US" altLang="zh-CN" sz="2400" dirty="0"/>
              <a:t>(1985)</a:t>
            </a:r>
            <a:r>
              <a:rPr lang="zh-CN" altLang="zh-CN" sz="2400" dirty="0"/>
              <a:t>合著的</a:t>
            </a:r>
            <a:r>
              <a:rPr lang="en-US" altLang="zh-CN" sz="2400" dirty="0"/>
              <a:t>A Comprehensive Grammar of the English Language(</a:t>
            </a:r>
            <a:r>
              <a:rPr lang="zh-CN" altLang="zh-CN" sz="2400" dirty="0"/>
              <a:t>以下简称</a:t>
            </a:r>
            <a:r>
              <a:rPr lang="en-US" altLang="zh-CN" sz="2400" dirty="0"/>
              <a:t>CGEL)</a:t>
            </a:r>
            <a:r>
              <a:rPr lang="zh-CN" altLang="zh-CN" sz="2400" dirty="0"/>
              <a:t>把反身代词的用法分为基本用法</a:t>
            </a:r>
            <a:r>
              <a:rPr lang="en-US" altLang="zh-CN" sz="2400" dirty="0"/>
              <a:t>(Basic Use)</a:t>
            </a:r>
            <a:r>
              <a:rPr lang="zh-CN" altLang="zh-CN" sz="2400" dirty="0"/>
              <a:t>和强调用法</a:t>
            </a:r>
            <a:r>
              <a:rPr lang="en-US" altLang="zh-CN" sz="2400" dirty="0"/>
              <a:t>(Emphatic Use)</a:t>
            </a:r>
            <a:r>
              <a:rPr lang="zh-CN" altLang="zh-CN" sz="2400" dirty="0" smtClean="0"/>
              <a:t>。</a:t>
            </a:r>
            <a:endParaRPr lang="en-US" altLang="zh-CN" sz="2400" dirty="0" smtClean="0"/>
          </a:p>
          <a:p>
            <a:pPr marL="45720" indent="0">
              <a:buNone/>
            </a:pPr>
            <a:r>
              <a:rPr lang="en-US" altLang="zh-CN" sz="2400" dirty="0" smtClean="0"/>
              <a:t>       </a:t>
            </a:r>
            <a:r>
              <a:rPr lang="zh-CN" altLang="zh-CN" sz="2400" dirty="0" smtClean="0"/>
              <a:t>基本</a:t>
            </a:r>
            <a:r>
              <a:rPr lang="zh-CN" altLang="zh-CN" sz="2400" dirty="0"/>
              <a:t>用法包括直接宾语、间接宾语、介词补足语和主语补足语。用作基本用法的反身代词总是与它所在分句的主语形成互指关系词的照应关系。</a:t>
            </a:r>
            <a:endParaRPr lang="en-GB" sz="2400" dirty="0"/>
          </a:p>
        </p:txBody>
      </p:sp>
    </p:spTree>
    <p:extLst>
      <p:ext uri="{BB962C8B-B14F-4D97-AF65-F5344CB8AC3E}">
        <p14:creationId xmlns:p14="http://schemas.microsoft.com/office/powerpoint/2010/main" val="295132245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560173" y="244867"/>
            <a:ext cx="11129319" cy="1356360"/>
          </a:xfrm>
        </p:spPr>
        <p:txBody>
          <a:bodyPr rtlCol="0"/>
          <a:lstStyle/>
          <a:p>
            <a:r>
              <a:rPr lang="en-US" altLang="zh-CN" dirty="0"/>
              <a:t>21.4</a:t>
            </a:r>
            <a:r>
              <a:rPr lang="zh-CN" altLang="zh-CN" dirty="0"/>
              <a:t>．约束理论的照应关系体现在哪些方面？</a:t>
            </a:r>
          </a:p>
        </p:txBody>
      </p:sp>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741680" y="1416293"/>
            <a:ext cx="10708640" cy="5075947"/>
          </a:xfrm>
        </p:spPr>
        <p:txBody>
          <a:bodyPr>
            <a:noAutofit/>
          </a:bodyPr>
          <a:lstStyle/>
          <a:p>
            <a:pPr marL="45720" indent="0">
              <a:lnSpc>
                <a:spcPct val="150000"/>
              </a:lnSpc>
              <a:buNone/>
            </a:pPr>
            <a:r>
              <a:rPr lang="en-US" altLang="zh-CN" sz="2400" dirty="0" smtClean="0"/>
              <a:t>    </a:t>
            </a:r>
            <a:r>
              <a:rPr lang="zh-CN" altLang="zh-CN" sz="2400" dirty="0" smtClean="0"/>
              <a:t>如</a:t>
            </a:r>
            <a:r>
              <a:rPr lang="en-US" altLang="zh-CN" sz="2400" dirty="0"/>
              <a:t>(</a:t>
            </a:r>
            <a:r>
              <a:rPr lang="zh-CN" altLang="zh-CN" sz="2400" dirty="0"/>
              <a:t>本单元例句大多摘自</a:t>
            </a:r>
            <a:r>
              <a:rPr lang="en-US" altLang="zh-CN" sz="2400" dirty="0"/>
              <a:t>Quirk et al 1985):</a:t>
            </a:r>
            <a:endParaRPr lang="zh-CN" altLang="zh-CN" sz="2400" dirty="0"/>
          </a:p>
          <a:p>
            <a:pPr marL="45720" indent="0">
              <a:lnSpc>
                <a:spcPct val="150000"/>
              </a:lnSpc>
              <a:buNone/>
            </a:pPr>
            <a:r>
              <a:rPr lang="en-US" altLang="zh-CN" sz="2400" dirty="0"/>
              <a:t>(4) a. She asked John to invite himself.</a:t>
            </a:r>
            <a:endParaRPr lang="zh-CN" altLang="zh-CN" sz="2400" dirty="0"/>
          </a:p>
          <a:p>
            <a:pPr marL="45720" indent="0">
              <a:lnSpc>
                <a:spcPct val="150000"/>
              </a:lnSpc>
              <a:buNone/>
            </a:pPr>
            <a:r>
              <a:rPr lang="en-US" altLang="zh-CN" sz="2400" dirty="0" smtClean="0"/>
              <a:t>     b</a:t>
            </a:r>
            <a:r>
              <a:rPr lang="en-US" altLang="zh-CN" sz="2400" dirty="0"/>
              <a:t>. John says </a:t>
            </a:r>
            <a:r>
              <a:rPr lang="en-US" altLang="zh-CN" sz="2400" dirty="0" err="1"/>
              <a:t>Billlikes</a:t>
            </a:r>
            <a:r>
              <a:rPr lang="en-US" altLang="zh-CN" sz="2400" dirty="0"/>
              <a:t> himself</a:t>
            </a:r>
            <a:r>
              <a:rPr lang="en-US" altLang="zh-CN" sz="2400" dirty="0" smtClean="0"/>
              <a:t>.</a:t>
            </a:r>
            <a:endParaRPr lang="en-US" altLang="zh-CN" sz="2400" dirty="0"/>
          </a:p>
          <a:p>
            <a:pPr marL="45720" indent="0">
              <a:lnSpc>
                <a:spcPct val="150000"/>
              </a:lnSpc>
              <a:buNone/>
            </a:pPr>
            <a:r>
              <a:rPr lang="en-US" altLang="zh-CN" sz="2400" dirty="0"/>
              <a:t> </a:t>
            </a:r>
            <a:r>
              <a:rPr lang="en-US" altLang="zh-CN" sz="2400" dirty="0" smtClean="0"/>
              <a:t>    </a:t>
            </a:r>
            <a:r>
              <a:rPr lang="en-US" altLang="zh-CN" sz="2400" dirty="0"/>
              <a:t>c</a:t>
            </a:r>
            <a:r>
              <a:rPr lang="en-US" altLang="zh-CN" sz="2400" dirty="0" smtClean="0"/>
              <a:t>. They </a:t>
            </a:r>
            <a:r>
              <a:rPr lang="en-US" altLang="zh-CN" sz="2400" dirty="0"/>
              <a:t>like the soldiers pictures of themselves</a:t>
            </a:r>
            <a:r>
              <a:rPr lang="en-US" altLang="zh-CN" sz="2400" dirty="0" smtClean="0"/>
              <a:t>.</a:t>
            </a:r>
            <a:endParaRPr lang="zh-CN" altLang="zh-CN" sz="2400" dirty="0"/>
          </a:p>
        </p:txBody>
      </p:sp>
    </p:spTree>
    <p:extLst>
      <p:ext uri="{BB962C8B-B14F-4D97-AF65-F5344CB8AC3E}">
        <p14:creationId xmlns:p14="http://schemas.microsoft.com/office/powerpoint/2010/main" val="396905653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560173" y="244867"/>
            <a:ext cx="11129319" cy="1356360"/>
          </a:xfrm>
        </p:spPr>
        <p:txBody>
          <a:bodyPr rtlCol="0"/>
          <a:lstStyle/>
          <a:p>
            <a:r>
              <a:rPr lang="en-US" altLang="zh-CN" dirty="0"/>
              <a:t>21.4</a:t>
            </a:r>
            <a:r>
              <a:rPr lang="zh-CN" altLang="zh-CN" dirty="0"/>
              <a:t>．约束理论的照应关系体现在哪些方面？</a:t>
            </a:r>
          </a:p>
        </p:txBody>
      </p:sp>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741680" y="1416293"/>
            <a:ext cx="10708640" cy="5075947"/>
          </a:xfrm>
        </p:spPr>
        <p:txBody>
          <a:bodyPr>
            <a:noAutofit/>
          </a:bodyPr>
          <a:lstStyle/>
          <a:p>
            <a:pPr marL="45720" indent="0">
              <a:buNone/>
            </a:pPr>
            <a:r>
              <a:rPr lang="en-US" altLang="zh-CN" sz="2400" dirty="0" smtClean="0"/>
              <a:t>       </a:t>
            </a:r>
            <a:r>
              <a:rPr lang="zh-CN" altLang="zh-CN" sz="2400" dirty="0" smtClean="0"/>
              <a:t>约束</a:t>
            </a:r>
            <a:r>
              <a:rPr lang="zh-CN" altLang="zh-CN" sz="2400" dirty="0"/>
              <a:t>理论可以解释清楚这一现象</a:t>
            </a:r>
            <a:r>
              <a:rPr lang="zh-CN" altLang="zh-CN" sz="2400" dirty="0" smtClean="0"/>
              <a:t>。</a:t>
            </a:r>
            <a:endParaRPr lang="en-US" altLang="zh-CN" sz="2400" dirty="0" smtClean="0"/>
          </a:p>
          <a:p>
            <a:pPr marL="45720" indent="0">
              <a:buNone/>
            </a:pPr>
            <a:r>
              <a:rPr lang="en-US" altLang="zh-CN" sz="2400" dirty="0" smtClean="0"/>
              <a:t>       </a:t>
            </a:r>
            <a:r>
              <a:rPr lang="zh-CN" altLang="zh-CN" sz="2400" dirty="0" smtClean="0"/>
              <a:t>句</a:t>
            </a:r>
            <a:r>
              <a:rPr lang="en-US" altLang="zh-CN" sz="2400" dirty="0"/>
              <a:t>a</a:t>
            </a:r>
            <a:r>
              <a:rPr lang="zh-CN" altLang="zh-CN" sz="2400" dirty="0"/>
              <a:t>中反身代词的辖域不是全句</a:t>
            </a:r>
            <a:r>
              <a:rPr lang="en-US" altLang="zh-CN" sz="2400" dirty="0"/>
              <a:t>,</a:t>
            </a:r>
            <a:r>
              <a:rPr lang="zh-CN" altLang="zh-CN" sz="2400" dirty="0"/>
              <a:t>而是一个非限定分句</a:t>
            </a:r>
            <a:r>
              <a:rPr lang="en-US" altLang="zh-CN" sz="2400" dirty="0"/>
              <a:t>(non-</a:t>
            </a:r>
            <a:r>
              <a:rPr lang="en-US" altLang="zh-CN" sz="2400" dirty="0" err="1"/>
              <a:t>finiteclause</a:t>
            </a:r>
            <a:r>
              <a:rPr lang="en-US" altLang="zh-CN" sz="2400" dirty="0"/>
              <a:t>)</a:t>
            </a:r>
            <a:r>
              <a:rPr lang="zh-CN" altLang="zh-CN" sz="2400" dirty="0"/>
              <a:t>即不定式分句</a:t>
            </a:r>
            <a:r>
              <a:rPr lang="en-US" altLang="zh-CN" sz="2400" dirty="0"/>
              <a:t>(infinitive clause)</a:t>
            </a:r>
            <a:r>
              <a:rPr lang="zh-CN" altLang="zh-CN" sz="2400" dirty="0"/>
              <a:t>。其中</a:t>
            </a:r>
            <a:r>
              <a:rPr lang="en-US" altLang="zh-CN" sz="2400" dirty="0"/>
              <a:t>John</a:t>
            </a:r>
            <a:r>
              <a:rPr lang="zh-CN" altLang="zh-CN" sz="2400" dirty="0"/>
              <a:t>统领和约束</a:t>
            </a:r>
            <a:r>
              <a:rPr lang="en-US" altLang="zh-CN" sz="2400" dirty="0" err="1"/>
              <a:t>himself,himself</a:t>
            </a:r>
            <a:r>
              <a:rPr lang="zh-CN" altLang="zh-CN" sz="2400" dirty="0"/>
              <a:t>只能指</a:t>
            </a:r>
            <a:r>
              <a:rPr lang="en-US" altLang="zh-CN" sz="2400" dirty="0"/>
              <a:t>John</a:t>
            </a:r>
            <a:r>
              <a:rPr lang="zh-CN" altLang="zh-CN" sz="2400" dirty="0"/>
              <a:t>，故此处不能使用</a:t>
            </a:r>
            <a:r>
              <a:rPr lang="en-US" altLang="zh-CN" sz="2400" dirty="0"/>
              <a:t>herself</a:t>
            </a:r>
            <a:r>
              <a:rPr lang="zh-CN" altLang="zh-CN" sz="2400" dirty="0"/>
              <a:t>来取代</a:t>
            </a:r>
            <a:r>
              <a:rPr lang="en-US" altLang="zh-CN" sz="2400" dirty="0"/>
              <a:t>himself</a:t>
            </a:r>
            <a:r>
              <a:rPr lang="zh-CN" altLang="zh-CN" sz="2400" dirty="0" smtClean="0"/>
              <a:t>。</a:t>
            </a:r>
            <a:endParaRPr lang="en-US" altLang="zh-CN" sz="2400" dirty="0" smtClean="0"/>
          </a:p>
          <a:p>
            <a:pPr marL="45720" indent="0">
              <a:buNone/>
            </a:pPr>
            <a:r>
              <a:rPr lang="en-US" altLang="zh-CN" sz="2400" dirty="0" smtClean="0"/>
              <a:t>       </a:t>
            </a:r>
            <a:r>
              <a:rPr lang="zh-CN" altLang="zh-CN" sz="2400" dirty="0" smtClean="0"/>
              <a:t>句</a:t>
            </a:r>
            <a:r>
              <a:rPr lang="en-US" altLang="zh-CN" sz="2400" dirty="0"/>
              <a:t>b</a:t>
            </a:r>
            <a:r>
              <a:rPr lang="zh-CN" altLang="zh-CN" sz="2400" dirty="0"/>
              <a:t>中反身代词的辖域不是全句，而是最小分句即宾语从句。其中</a:t>
            </a:r>
            <a:r>
              <a:rPr lang="en-US" altLang="zh-CN" sz="2400" dirty="0"/>
              <a:t>Bill</a:t>
            </a:r>
            <a:r>
              <a:rPr lang="zh-CN" altLang="zh-CN" sz="2400" dirty="0"/>
              <a:t>统领并约束</a:t>
            </a:r>
            <a:r>
              <a:rPr lang="en-US" altLang="zh-CN" sz="2400" dirty="0"/>
              <a:t>himself</a:t>
            </a:r>
            <a:r>
              <a:rPr lang="zh-CN" altLang="zh-CN" sz="2400" dirty="0"/>
              <a:t>，二者形成互指关系，</a:t>
            </a:r>
            <a:r>
              <a:rPr lang="en-US" altLang="zh-CN" sz="2400" dirty="0"/>
              <a:t>himself</a:t>
            </a:r>
            <a:r>
              <a:rPr lang="zh-CN" altLang="zh-CN" sz="2400" dirty="0"/>
              <a:t>不能与</a:t>
            </a:r>
            <a:r>
              <a:rPr lang="en-US" altLang="zh-CN" sz="2400" dirty="0"/>
              <a:t>John</a:t>
            </a:r>
            <a:r>
              <a:rPr lang="zh-CN" altLang="zh-CN" sz="2400" dirty="0"/>
              <a:t>同指</a:t>
            </a:r>
            <a:r>
              <a:rPr lang="zh-CN" altLang="zh-CN" sz="2400" dirty="0" smtClean="0"/>
              <a:t>。</a:t>
            </a:r>
            <a:endParaRPr lang="en-US" altLang="zh-CN" sz="2400" dirty="0" smtClean="0"/>
          </a:p>
          <a:p>
            <a:pPr marL="45720" indent="0">
              <a:buNone/>
            </a:pPr>
            <a:r>
              <a:rPr lang="en-US" altLang="zh-CN" sz="2400" dirty="0" smtClean="0"/>
              <a:t>       </a:t>
            </a:r>
            <a:r>
              <a:rPr lang="zh-CN" altLang="zh-CN" sz="2400" dirty="0" smtClean="0"/>
              <a:t>句</a:t>
            </a:r>
            <a:r>
              <a:rPr lang="en-US" altLang="zh-CN" sz="2400" dirty="0"/>
              <a:t>c</a:t>
            </a:r>
            <a:r>
              <a:rPr lang="zh-CN" altLang="zh-CN" sz="2400" dirty="0"/>
              <a:t>中反身代词的辖域也不是全句，而是名词词组</a:t>
            </a:r>
            <a:r>
              <a:rPr lang="en-US" altLang="zh-CN" sz="2400" dirty="0"/>
              <a:t>the soldiers' pictures of them-selves</a:t>
            </a:r>
            <a:r>
              <a:rPr lang="zh-CN" altLang="zh-CN" sz="2400" dirty="0"/>
              <a:t>。其中，</a:t>
            </a:r>
            <a:r>
              <a:rPr lang="en-US" altLang="zh-CN" sz="2400" dirty="0"/>
              <a:t>the soldiers</a:t>
            </a:r>
            <a:r>
              <a:rPr lang="zh-CN" altLang="zh-CN" sz="2400" dirty="0"/>
              <a:t>统领并约束</a:t>
            </a:r>
            <a:r>
              <a:rPr lang="en-US" altLang="zh-CN" sz="2400" dirty="0"/>
              <a:t>themselves</a:t>
            </a:r>
            <a:r>
              <a:rPr lang="zh-CN" altLang="zh-CN" sz="2400" dirty="0"/>
              <a:t>，二者形成互指关系。故</a:t>
            </a:r>
            <a:r>
              <a:rPr lang="en-US" altLang="zh-CN" sz="2400" dirty="0"/>
              <a:t>themselves</a:t>
            </a:r>
            <a:r>
              <a:rPr lang="zh-CN" altLang="zh-CN" sz="2400" dirty="0"/>
              <a:t>不能指该句主语</a:t>
            </a:r>
            <a:r>
              <a:rPr lang="en-US" altLang="zh-CN" sz="2400" dirty="0"/>
              <a:t>they</a:t>
            </a:r>
            <a:r>
              <a:rPr lang="zh-CN" altLang="zh-CN" sz="2400" dirty="0" smtClean="0"/>
              <a:t>。</a:t>
            </a:r>
            <a:endParaRPr lang="en-US" altLang="zh-CN" sz="2400" dirty="0" smtClean="0"/>
          </a:p>
          <a:p>
            <a:pPr marL="45720" indent="0">
              <a:buNone/>
            </a:pPr>
            <a:r>
              <a:rPr lang="en-US" altLang="zh-CN" sz="2400" dirty="0" smtClean="0"/>
              <a:t>       </a:t>
            </a:r>
            <a:r>
              <a:rPr lang="zh-CN" altLang="zh-CN" sz="2400" dirty="0" smtClean="0"/>
              <a:t>当然</a:t>
            </a:r>
            <a:r>
              <a:rPr lang="zh-CN" altLang="zh-CN" sz="2400" dirty="0"/>
              <a:t>不可否认的是随着语言学不断的发展，无论哪一种理论都是在经历时间的考验之中不断地完善和发展，不足之处不可避免，我们需要做得就是站在前人的肩膀上继续钻研。</a:t>
            </a:r>
          </a:p>
        </p:txBody>
      </p:sp>
    </p:spTree>
    <p:extLst>
      <p:ext uri="{BB962C8B-B14F-4D97-AF65-F5344CB8AC3E}">
        <p14:creationId xmlns:p14="http://schemas.microsoft.com/office/powerpoint/2010/main" val="172355731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560173" y="244867"/>
            <a:ext cx="11129319" cy="1356360"/>
          </a:xfrm>
        </p:spPr>
        <p:txBody>
          <a:bodyPr rtlCol="0"/>
          <a:lstStyle/>
          <a:p>
            <a:r>
              <a:rPr lang="en-US" altLang="zh-CN" dirty="0" smtClean="0"/>
              <a:t>21.4</a:t>
            </a:r>
            <a:r>
              <a:rPr lang="en-US" altLang="zh-CN" dirty="0"/>
              <a:t> </a:t>
            </a:r>
            <a:r>
              <a:rPr lang="zh-CN" altLang="zh-CN" dirty="0" smtClean="0"/>
              <a:t>约束</a:t>
            </a:r>
            <a:r>
              <a:rPr lang="zh-CN" altLang="zh-CN" dirty="0"/>
              <a:t>理论的照应关系体现在哪些方面？</a:t>
            </a:r>
          </a:p>
        </p:txBody>
      </p:sp>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741680" y="1235677"/>
            <a:ext cx="10708640" cy="5256564"/>
          </a:xfrm>
        </p:spPr>
        <p:txBody>
          <a:bodyPr>
            <a:noAutofit/>
          </a:bodyPr>
          <a:lstStyle/>
          <a:p>
            <a:pPr marL="45720" indent="0">
              <a:buNone/>
            </a:pPr>
            <a:r>
              <a:rPr lang="en-US" altLang="zh-CN" sz="2400" b="1" dirty="0"/>
              <a:t>2. </a:t>
            </a:r>
            <a:r>
              <a:rPr lang="zh-CN" altLang="zh-CN" sz="2400" b="1" dirty="0"/>
              <a:t>约束理论和指称词的照应关系</a:t>
            </a:r>
          </a:p>
          <a:p>
            <a:pPr marL="45720" indent="0">
              <a:buNone/>
            </a:pPr>
            <a:r>
              <a:rPr lang="zh-CN" altLang="zh-CN" sz="2400" dirty="0"/>
              <a:t>约束原则</a:t>
            </a:r>
            <a:r>
              <a:rPr lang="en-US" altLang="zh-CN" sz="2400" dirty="0"/>
              <a:t>(C)</a:t>
            </a:r>
            <a:r>
              <a:rPr lang="zh-CN" altLang="zh-CN" sz="2400" dirty="0"/>
              <a:t>规定</a:t>
            </a:r>
            <a:r>
              <a:rPr lang="en-US" altLang="zh-CN" sz="2400" dirty="0"/>
              <a:t>:</a:t>
            </a:r>
            <a:r>
              <a:rPr lang="zh-CN" altLang="zh-CN" sz="2400" dirty="0"/>
              <a:t>指称词在任何时候都是自由的。该原则说明</a:t>
            </a:r>
            <a:r>
              <a:rPr lang="en-US" altLang="zh-CN" sz="2400" dirty="0" smtClean="0"/>
              <a:t>:</a:t>
            </a:r>
          </a:p>
          <a:p>
            <a:pPr marL="45720" indent="0">
              <a:buNone/>
            </a:pPr>
            <a:r>
              <a:rPr lang="en-US" altLang="zh-CN" sz="2400" dirty="0" smtClean="0"/>
              <a:t>(</a:t>
            </a:r>
            <a:r>
              <a:rPr lang="en-US" altLang="zh-CN" sz="2400" dirty="0"/>
              <a:t>a)</a:t>
            </a:r>
            <a:r>
              <a:rPr lang="zh-CN" altLang="zh-CN" sz="2400" dirty="0"/>
              <a:t>指称词有特定的词汇内含</a:t>
            </a:r>
            <a:r>
              <a:rPr lang="zh-CN" altLang="zh-CN" sz="2400" dirty="0" smtClean="0"/>
              <a:t>；</a:t>
            </a:r>
            <a:endParaRPr lang="en-US" altLang="zh-CN" sz="2400" dirty="0" smtClean="0"/>
          </a:p>
          <a:p>
            <a:pPr marL="45720" indent="0">
              <a:buNone/>
            </a:pPr>
            <a:r>
              <a:rPr lang="en-US" altLang="zh-CN" sz="2400" dirty="0" smtClean="0"/>
              <a:t>(</a:t>
            </a:r>
            <a:r>
              <a:rPr lang="en-US" altLang="zh-CN" sz="2400" dirty="0"/>
              <a:t>b)</a:t>
            </a:r>
            <a:r>
              <a:rPr lang="zh-CN" altLang="zh-CN" sz="2400" dirty="0"/>
              <a:t>在同一句子里，指称词与先于其前的名词词组不能互指</a:t>
            </a:r>
            <a:r>
              <a:rPr lang="zh-CN" altLang="zh-CN" sz="2400" dirty="0" smtClean="0"/>
              <a:t>。</a:t>
            </a:r>
            <a:endParaRPr lang="en-US" altLang="zh-CN" sz="2400" dirty="0" smtClean="0"/>
          </a:p>
          <a:p>
            <a:pPr marL="45720" indent="0">
              <a:buNone/>
            </a:pPr>
            <a:r>
              <a:rPr lang="zh-CN" altLang="zh-CN" sz="2400" dirty="0" smtClean="0"/>
              <a:t>如</a:t>
            </a:r>
            <a:r>
              <a:rPr lang="en-US" altLang="zh-CN" sz="2400" dirty="0" smtClean="0"/>
              <a:t>:(</a:t>
            </a:r>
            <a:r>
              <a:rPr lang="en-US" altLang="zh-CN" sz="2400" dirty="0"/>
              <a:t>5)a</a:t>
            </a:r>
            <a:r>
              <a:rPr lang="en-US" altLang="zh-CN" sz="2400" dirty="0" smtClean="0"/>
              <a:t>. Big </a:t>
            </a:r>
            <a:r>
              <a:rPr lang="en-US" altLang="zh-CN" sz="2400" dirty="0"/>
              <a:t>Jim says Tiny Jim should be boiled in oil.</a:t>
            </a:r>
            <a:endParaRPr lang="zh-CN" altLang="zh-CN" sz="2400" dirty="0"/>
          </a:p>
          <a:p>
            <a:pPr marL="45720" indent="0">
              <a:buNone/>
            </a:pPr>
            <a:r>
              <a:rPr lang="en-US" altLang="zh-CN" sz="2400" dirty="0" smtClean="0"/>
              <a:t>        b. </a:t>
            </a:r>
            <a:r>
              <a:rPr lang="en-US" altLang="zh-CN" sz="2400" dirty="0"/>
              <a:t>Hopkins says Hopkins must be promoted.</a:t>
            </a:r>
            <a:endParaRPr lang="zh-CN" altLang="zh-CN" sz="2400" dirty="0"/>
          </a:p>
          <a:p>
            <a:pPr marL="45720" indent="0">
              <a:buNone/>
            </a:pPr>
            <a:r>
              <a:rPr lang="zh-CN" altLang="zh-CN" sz="2400" dirty="0"/>
              <a:t>句</a:t>
            </a:r>
            <a:r>
              <a:rPr lang="en-US" altLang="zh-CN" sz="2400" dirty="0"/>
              <a:t>a</a:t>
            </a:r>
            <a:r>
              <a:rPr lang="zh-CN" altLang="zh-CN" sz="2400" dirty="0"/>
              <a:t>中</a:t>
            </a:r>
            <a:r>
              <a:rPr lang="en-US" altLang="zh-CN" sz="2400" dirty="0"/>
              <a:t>Big Jim</a:t>
            </a:r>
            <a:r>
              <a:rPr lang="zh-CN" altLang="zh-CN" sz="2400" dirty="0"/>
              <a:t>与</a:t>
            </a:r>
            <a:r>
              <a:rPr lang="en-US" altLang="zh-CN" sz="2400" dirty="0"/>
              <a:t>Tiny Jim</a:t>
            </a:r>
            <a:r>
              <a:rPr lang="zh-CN" altLang="zh-CN" sz="2400" dirty="0"/>
              <a:t>不能同指一人</a:t>
            </a:r>
            <a:r>
              <a:rPr lang="zh-CN" altLang="zh-CN" sz="2400" dirty="0" smtClean="0"/>
              <a:t>；</a:t>
            </a:r>
            <a:endParaRPr lang="en-US" altLang="zh-CN" sz="2400" dirty="0" smtClean="0"/>
          </a:p>
          <a:p>
            <a:pPr marL="45720" indent="0">
              <a:buNone/>
            </a:pPr>
            <a:r>
              <a:rPr lang="zh-CN" altLang="zh-CN" sz="2400" dirty="0" smtClean="0"/>
              <a:t>句</a:t>
            </a:r>
            <a:r>
              <a:rPr lang="en-US" altLang="zh-CN" sz="2400" dirty="0"/>
              <a:t>b</a:t>
            </a:r>
            <a:r>
              <a:rPr lang="zh-CN" altLang="zh-CN" sz="2400" dirty="0"/>
              <a:t>中两个</a:t>
            </a:r>
            <a:r>
              <a:rPr lang="en-US" altLang="zh-CN" sz="2400" dirty="0"/>
              <a:t>Hopkins</a:t>
            </a:r>
            <a:r>
              <a:rPr lang="zh-CN" altLang="zh-CN" sz="2400" dirty="0"/>
              <a:t>只能指同名的两个人。然而，对于句</a:t>
            </a:r>
            <a:r>
              <a:rPr lang="en-US" altLang="zh-CN" sz="2400" dirty="0"/>
              <a:t>b</a:t>
            </a:r>
            <a:r>
              <a:rPr lang="zh-CN" altLang="zh-CN" sz="2400" dirty="0"/>
              <a:t>，不同的人有不同的看法，体现了约束原则</a:t>
            </a:r>
            <a:r>
              <a:rPr lang="en-US" altLang="zh-CN" sz="2400" dirty="0"/>
              <a:t>(C)</a:t>
            </a:r>
            <a:r>
              <a:rPr lang="zh-CN" altLang="zh-CN" sz="2400" dirty="0"/>
              <a:t>遇到的困难</a:t>
            </a:r>
            <a:r>
              <a:rPr lang="zh-CN" altLang="zh-CN" sz="2400" dirty="0" smtClean="0"/>
              <a:t>。</a:t>
            </a:r>
            <a:endParaRPr lang="en-US" altLang="zh-CN" sz="2400" dirty="0" smtClean="0"/>
          </a:p>
          <a:p>
            <a:pPr marL="45720" indent="0">
              <a:buNone/>
            </a:pPr>
            <a:r>
              <a:rPr lang="en-US" altLang="zh-CN" sz="2400" dirty="0" smtClean="0"/>
              <a:t>       </a:t>
            </a:r>
            <a:r>
              <a:rPr lang="zh-CN" altLang="zh-CN" sz="2400" dirty="0" smtClean="0"/>
              <a:t>有人</a:t>
            </a:r>
            <a:r>
              <a:rPr lang="zh-CN" altLang="zh-CN" sz="2400" dirty="0"/>
              <a:t>认为：同名的人近处并提</a:t>
            </a:r>
            <a:r>
              <a:rPr lang="en-US" altLang="zh-CN" sz="2400" dirty="0"/>
              <a:t>,</a:t>
            </a:r>
            <a:r>
              <a:rPr lang="zh-CN" altLang="zh-CN" sz="2400" dirty="0"/>
              <a:t>说话时一般应避免；当发生这种情况时，仅仅是一个相同的词语偶然地指了两个不同的人，与照应无关。</a:t>
            </a:r>
            <a:r>
              <a:rPr lang="en-US" altLang="zh-CN" sz="2400" dirty="0"/>
              <a:t>(</a:t>
            </a:r>
            <a:r>
              <a:rPr lang="zh-CN" altLang="zh-CN" sz="2400" dirty="0"/>
              <a:t>程雨民</a:t>
            </a:r>
            <a:r>
              <a:rPr lang="en-US" altLang="zh-CN" sz="2400" dirty="0"/>
              <a:t>,1993)</a:t>
            </a:r>
            <a:r>
              <a:rPr lang="zh-CN" altLang="zh-CN" sz="2400" dirty="0" smtClean="0"/>
              <a:t>。</a:t>
            </a:r>
            <a:r>
              <a:rPr lang="en-US" altLang="zh-CN" sz="2400" dirty="0" smtClean="0"/>
              <a:t>    </a:t>
            </a:r>
            <a:endParaRPr lang="zh-CN" altLang="zh-CN" sz="2400" dirty="0"/>
          </a:p>
        </p:txBody>
      </p:sp>
    </p:spTree>
    <p:extLst>
      <p:ext uri="{BB962C8B-B14F-4D97-AF65-F5344CB8AC3E}">
        <p14:creationId xmlns:p14="http://schemas.microsoft.com/office/powerpoint/2010/main" val="14605071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560173" y="244867"/>
            <a:ext cx="11129319" cy="1356360"/>
          </a:xfrm>
        </p:spPr>
        <p:txBody>
          <a:bodyPr rtlCol="0"/>
          <a:lstStyle/>
          <a:p>
            <a:r>
              <a:rPr lang="en-US" altLang="zh-CN" dirty="0" smtClean="0"/>
              <a:t>21.4</a:t>
            </a:r>
            <a:r>
              <a:rPr lang="en-US" altLang="zh-CN" dirty="0"/>
              <a:t> </a:t>
            </a:r>
            <a:r>
              <a:rPr lang="zh-CN" altLang="zh-CN" dirty="0" smtClean="0"/>
              <a:t>约束</a:t>
            </a:r>
            <a:r>
              <a:rPr lang="zh-CN" altLang="zh-CN" dirty="0"/>
              <a:t>理论的照应关系体现在哪些方面？</a:t>
            </a:r>
          </a:p>
        </p:txBody>
      </p:sp>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749918" y="1458097"/>
            <a:ext cx="10708640" cy="5100046"/>
          </a:xfrm>
        </p:spPr>
        <p:txBody>
          <a:bodyPr>
            <a:noAutofit/>
          </a:bodyPr>
          <a:lstStyle/>
          <a:p>
            <a:pPr marL="45720" indent="0">
              <a:buNone/>
            </a:pPr>
            <a:r>
              <a:rPr lang="en-US" altLang="zh-CN" sz="2400" b="1" dirty="0"/>
              <a:t>3.</a:t>
            </a:r>
            <a:r>
              <a:rPr lang="zh-CN" altLang="zh-CN" sz="2400" b="1" dirty="0"/>
              <a:t>约束理论和代名词的照应关系</a:t>
            </a:r>
          </a:p>
          <a:p>
            <a:pPr marL="45720" indent="0">
              <a:buNone/>
            </a:pPr>
            <a:r>
              <a:rPr lang="zh-CN" altLang="zh-CN" sz="2400" dirty="0"/>
              <a:t>约束原则</a:t>
            </a:r>
            <a:r>
              <a:rPr lang="en-US" altLang="zh-CN" sz="2400" dirty="0"/>
              <a:t>(B)</a:t>
            </a:r>
            <a:r>
              <a:rPr lang="zh-CN" altLang="zh-CN" sz="2400" dirty="0"/>
              <a:t>规定：代名词在辖域内是自由的。该原则说明</a:t>
            </a:r>
            <a:r>
              <a:rPr lang="en-US" altLang="zh-CN" sz="2400" dirty="0" smtClean="0"/>
              <a:t>:</a:t>
            </a:r>
            <a:endParaRPr lang="en-US" altLang="zh-CN" sz="2400" dirty="0"/>
          </a:p>
          <a:p>
            <a:pPr marL="45720" indent="0">
              <a:buNone/>
            </a:pPr>
            <a:r>
              <a:rPr lang="en-US" altLang="zh-CN" sz="2400" dirty="0" smtClean="0"/>
              <a:t>(</a:t>
            </a:r>
            <a:r>
              <a:rPr lang="en-US" altLang="zh-CN" sz="2400" dirty="0"/>
              <a:t>1)</a:t>
            </a:r>
            <a:r>
              <a:rPr lang="zh-CN" altLang="zh-CN" sz="2400" dirty="0"/>
              <a:t>代名词缺乏特定词汇内含</a:t>
            </a:r>
            <a:r>
              <a:rPr lang="en-US" altLang="zh-CN" sz="2400" dirty="0"/>
              <a:t>(specific lexical content)</a:t>
            </a:r>
            <a:r>
              <a:rPr lang="zh-CN" altLang="zh-CN" sz="2400" dirty="0"/>
              <a:t>，只有人称、数、性、格等标记</a:t>
            </a:r>
            <a:r>
              <a:rPr lang="zh-CN" altLang="zh-CN" sz="2400" dirty="0" smtClean="0"/>
              <a:t>；</a:t>
            </a:r>
            <a:endParaRPr lang="en-US" altLang="zh-CN" sz="2400" dirty="0" smtClean="0"/>
          </a:p>
          <a:p>
            <a:pPr marL="45720" indent="0">
              <a:buNone/>
            </a:pPr>
            <a:r>
              <a:rPr lang="en-US" altLang="zh-CN" sz="2400" dirty="0" smtClean="0"/>
              <a:t>(2)</a:t>
            </a:r>
            <a:r>
              <a:rPr lang="zh-CN" altLang="zh-CN" sz="2400" dirty="0" smtClean="0"/>
              <a:t>与</a:t>
            </a:r>
            <a:r>
              <a:rPr lang="zh-CN" altLang="zh-CN" sz="2400" dirty="0"/>
              <a:t>照应词不一样，代名词既可以有独立的所指关系</a:t>
            </a:r>
            <a:r>
              <a:rPr lang="en-US" altLang="zh-CN" sz="2400" dirty="0"/>
              <a:t>(</a:t>
            </a:r>
            <a:r>
              <a:rPr lang="zh-CN" altLang="zh-CN" sz="2400" dirty="0"/>
              <a:t>在辖域内</a:t>
            </a:r>
            <a:r>
              <a:rPr lang="en-US" altLang="zh-CN" sz="2400" dirty="0"/>
              <a:t>)</a:t>
            </a:r>
            <a:r>
              <a:rPr lang="zh-CN" altLang="zh-CN" sz="2400" dirty="0"/>
              <a:t>；也可以与另一名词词组互指</a:t>
            </a:r>
            <a:r>
              <a:rPr lang="en-US" altLang="zh-CN" sz="2400" dirty="0"/>
              <a:t>(</a:t>
            </a:r>
            <a:r>
              <a:rPr lang="zh-CN" altLang="zh-CN" sz="2400" dirty="0"/>
              <a:t>在辖域外</a:t>
            </a:r>
            <a:r>
              <a:rPr lang="en-US" altLang="zh-CN" sz="2400" dirty="0"/>
              <a:t>)</a:t>
            </a:r>
            <a:r>
              <a:rPr lang="zh-CN" altLang="zh-CN" sz="2400" dirty="0" smtClean="0"/>
              <a:t>。</a:t>
            </a:r>
            <a:endParaRPr lang="en-US" altLang="zh-CN" sz="2400" dirty="0" smtClean="0"/>
          </a:p>
          <a:p>
            <a:pPr marL="45720" indent="0">
              <a:buNone/>
            </a:pPr>
            <a:r>
              <a:rPr lang="zh-CN" altLang="zh-CN" sz="2400" dirty="0" smtClean="0"/>
              <a:t>该</a:t>
            </a:r>
            <a:r>
              <a:rPr lang="zh-CN" altLang="zh-CN" sz="2400" dirty="0"/>
              <a:t>原则可以解释清楚许多语言现象</a:t>
            </a:r>
            <a:r>
              <a:rPr lang="zh-CN" altLang="zh-CN" sz="2400" dirty="0" smtClean="0"/>
              <a:t>。</a:t>
            </a:r>
            <a:endParaRPr lang="en-US" altLang="zh-CN" sz="2400" dirty="0" smtClean="0"/>
          </a:p>
          <a:p>
            <a:pPr marL="45720" indent="0">
              <a:buNone/>
            </a:pPr>
            <a:r>
              <a:rPr lang="zh-CN" altLang="en-US" sz="2400" dirty="0"/>
              <a:t>例</a:t>
            </a:r>
            <a:r>
              <a:rPr lang="zh-CN" altLang="zh-CN" sz="2400" dirty="0" smtClean="0"/>
              <a:t>如：</a:t>
            </a:r>
            <a:r>
              <a:rPr lang="en-US" altLang="zh-CN" sz="2400" dirty="0" smtClean="0"/>
              <a:t>(</a:t>
            </a:r>
            <a:r>
              <a:rPr lang="en-US" altLang="zh-CN" sz="2400" dirty="0"/>
              <a:t>6)a</a:t>
            </a:r>
            <a:r>
              <a:rPr lang="en-US" altLang="zh-CN" sz="2400" dirty="0" smtClean="0"/>
              <a:t>. Milton Friedman says he is </a:t>
            </a:r>
            <a:r>
              <a:rPr lang="en-US" altLang="zh-CN" sz="2400" dirty="0" err="1"/>
              <a:t>agenius</a:t>
            </a:r>
            <a:r>
              <a:rPr lang="en-US" altLang="zh-CN" sz="2400" dirty="0"/>
              <a:t>.</a:t>
            </a:r>
            <a:endParaRPr lang="zh-CN" altLang="zh-CN" sz="2400" dirty="0"/>
          </a:p>
          <a:p>
            <a:pPr marL="45720" indent="0">
              <a:buNone/>
            </a:pPr>
            <a:r>
              <a:rPr lang="en-US" altLang="zh-CN" sz="2400" dirty="0" smtClean="0"/>
              <a:t>              b. Milton </a:t>
            </a:r>
            <a:r>
              <a:rPr lang="en-US" altLang="zh-CN" sz="2400" dirty="0"/>
              <a:t>Friedman1believes </a:t>
            </a:r>
            <a:r>
              <a:rPr lang="en-US" altLang="zh-CN" sz="2400" dirty="0" err="1" smtClean="0"/>
              <a:t>himt</a:t>
            </a:r>
            <a:r>
              <a:rPr lang="en-US" altLang="zh-CN" sz="2400" dirty="0" smtClean="0"/>
              <a:t> o </a:t>
            </a:r>
            <a:r>
              <a:rPr lang="en-US" altLang="zh-CN" sz="2400" dirty="0"/>
              <a:t>be </a:t>
            </a:r>
            <a:r>
              <a:rPr lang="en-US" altLang="zh-CN" sz="2400" dirty="0" err="1"/>
              <a:t>agenius</a:t>
            </a:r>
            <a:r>
              <a:rPr lang="en-US" altLang="zh-CN" sz="2400" dirty="0"/>
              <a:t>.</a:t>
            </a:r>
            <a:endParaRPr lang="zh-CN" altLang="zh-CN" sz="2400" dirty="0"/>
          </a:p>
        </p:txBody>
      </p:sp>
    </p:spTree>
    <p:extLst>
      <p:ext uri="{BB962C8B-B14F-4D97-AF65-F5344CB8AC3E}">
        <p14:creationId xmlns:p14="http://schemas.microsoft.com/office/powerpoint/2010/main" val="19019486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r>
              <a:rPr lang="en-US" altLang="zh-CN" dirty="0" smtClean="0"/>
              <a:t>19</a:t>
            </a:r>
            <a:r>
              <a:rPr lang="en-GB" altLang="zh-CN" dirty="0" smtClean="0"/>
              <a:t>.3 </a:t>
            </a:r>
            <a:r>
              <a:rPr lang="zh-CN" altLang="zh-CN" dirty="0" smtClean="0"/>
              <a:t>格</a:t>
            </a:r>
            <a:r>
              <a:rPr lang="zh-CN" altLang="zh-CN" dirty="0"/>
              <a:t>是什么？格是怎样实现的？</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 xmlns:a16="http://schemas.microsoft.com/office/drawing/2014/main" id="{79AA3F49-E7A4-4660-84DA-0DC43809C2DB}"/>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9603805" y="465847"/>
            <a:ext cx="914400" cy="914400"/>
          </a:xfrm>
          <a:prstGeom prst="rect">
            <a:avLst/>
          </a:prstGeom>
        </p:spPr>
      </p:pic>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751840" y="1640354"/>
            <a:ext cx="10688320" cy="4715753"/>
          </a:xfrm>
        </p:spPr>
        <p:txBody>
          <a:bodyPr>
            <a:noAutofit/>
          </a:bodyPr>
          <a:lstStyle/>
          <a:p>
            <a:pPr marL="45720" indent="0">
              <a:buNone/>
            </a:pPr>
            <a:r>
              <a:rPr lang="en-US" altLang="zh-CN" sz="2400" dirty="0" smtClean="0"/>
              <a:t>       </a:t>
            </a:r>
            <a:r>
              <a:rPr lang="zh-CN" altLang="zh-CN" sz="2400" dirty="0" smtClean="0"/>
              <a:t>李</a:t>
            </a:r>
            <a:r>
              <a:rPr lang="zh-CN" altLang="zh-CN" sz="2400" dirty="0"/>
              <a:t>晋霞（</a:t>
            </a:r>
            <a:r>
              <a:rPr lang="en-US" altLang="zh-CN" sz="2400" dirty="0"/>
              <a:t>2003</a:t>
            </a:r>
            <a:r>
              <a:rPr lang="zh-CN" altLang="zh-CN" sz="2400" dirty="0"/>
              <a:t>）在评述</a:t>
            </a:r>
            <a:r>
              <a:rPr lang="en-US" altLang="zh-CN" sz="2400" dirty="0" err="1"/>
              <a:t>Izchak</a:t>
            </a:r>
            <a:r>
              <a:rPr lang="en-US" altLang="zh-CN" sz="2400" dirty="0"/>
              <a:t> M. Schlesinger</a:t>
            </a:r>
            <a:r>
              <a:rPr lang="zh-CN" altLang="zh-CN" sz="2400" dirty="0"/>
              <a:t>的著作《认知空间与语言的“格”：英语的语义和句法范畴》（</a:t>
            </a:r>
            <a:r>
              <a:rPr lang="en-US" altLang="zh-CN" sz="2400" i="1" dirty="0"/>
              <a:t>Cognitive Space and Linguistic Case: Semantic and Syntactic Categories in English</a:t>
            </a:r>
            <a:r>
              <a:rPr lang="zh-CN" altLang="zh-CN" sz="2400" dirty="0"/>
              <a:t>）中表明，“格”有不同的称呼，如语义关系或语义角色、题元角色、</a:t>
            </a:r>
            <a:r>
              <a:rPr lang="en-US" altLang="zh-CN" sz="2400" dirty="0"/>
              <a:t>θ</a:t>
            </a:r>
            <a:r>
              <a:rPr lang="zh-CN" altLang="zh-CN" sz="2400" dirty="0"/>
              <a:t>角色等。</a:t>
            </a:r>
          </a:p>
          <a:p>
            <a:pPr marL="45720" indent="0">
              <a:buNone/>
            </a:pPr>
            <a:r>
              <a:rPr lang="en-US" altLang="zh-CN" sz="2400" dirty="0" smtClean="0"/>
              <a:t>       </a:t>
            </a:r>
            <a:r>
              <a:rPr lang="zh-CN" altLang="zh-CN" sz="2400" dirty="0" smtClean="0"/>
              <a:t>在</a:t>
            </a:r>
            <a:r>
              <a:rPr lang="zh-CN" altLang="zh-CN" sz="2400" dirty="0"/>
              <a:t>分析词类中，格范畴用来辨别句子中词之间的句法关系。拉丁语法里的格建立在词的形态变体上，一般每个名词有六种格：主格、呼格、宾格、属格、与格和离格，这些格都有自身的句法功能（胡壮麟，</a:t>
            </a:r>
            <a:r>
              <a:rPr lang="en-US" altLang="zh-CN" sz="2400" dirty="0"/>
              <a:t>2011</a:t>
            </a:r>
            <a:r>
              <a:rPr lang="zh-CN" altLang="zh-CN" sz="2400" dirty="0"/>
              <a:t>）</a:t>
            </a:r>
            <a:r>
              <a:rPr lang="zh-CN" altLang="zh-CN" sz="2400" dirty="0" smtClean="0"/>
              <a:t>。</a:t>
            </a:r>
            <a:endParaRPr lang="en-US" altLang="zh-CN" sz="2400" dirty="0" smtClean="0"/>
          </a:p>
          <a:p>
            <a:pPr marL="45720" indent="0">
              <a:buNone/>
            </a:pPr>
            <a:r>
              <a:rPr lang="en-US" altLang="zh-CN" sz="2400" dirty="0" smtClean="0"/>
              <a:t>       </a:t>
            </a:r>
            <a:r>
              <a:rPr lang="zh-CN" altLang="zh-CN" sz="2400" dirty="0" smtClean="0"/>
              <a:t>菲尔</a:t>
            </a:r>
            <a:r>
              <a:rPr lang="zh-CN" altLang="zh-CN" sz="2400" dirty="0"/>
              <a:t>墨（</a:t>
            </a:r>
            <a:r>
              <a:rPr lang="en-US" altLang="zh-CN" sz="2400" dirty="0"/>
              <a:t>Fillmore</a:t>
            </a:r>
            <a:r>
              <a:rPr lang="zh-CN" altLang="zh-CN" sz="2400" dirty="0"/>
              <a:t>）认为施事、感事、工具、受事、源点、终点、方位、时间、行径、承受、受益、伴随和永存是格的十三种类型</a:t>
            </a:r>
            <a:r>
              <a:rPr lang="zh-CN" altLang="zh-CN" sz="2400" dirty="0" smtClean="0"/>
              <a:t>。</a:t>
            </a:r>
            <a:endParaRPr lang="en-US" altLang="zh-CN" sz="2400" dirty="0" smtClean="0"/>
          </a:p>
          <a:p>
            <a:pPr marL="45720" indent="0">
              <a:buNone/>
            </a:pPr>
            <a:r>
              <a:rPr lang="en-US" altLang="zh-CN" sz="2400" dirty="0" smtClean="0"/>
              <a:t>       </a:t>
            </a:r>
            <a:r>
              <a:rPr lang="zh-CN" altLang="zh-CN" sz="2400" dirty="0" smtClean="0"/>
              <a:t>贾林华</a:t>
            </a:r>
            <a:r>
              <a:rPr lang="zh-CN" altLang="zh-CN" sz="2400" dirty="0"/>
              <a:t>（</a:t>
            </a:r>
            <a:r>
              <a:rPr lang="en-US" altLang="zh-CN" sz="2400" dirty="0"/>
              <a:t>2014</a:t>
            </a:r>
            <a:r>
              <a:rPr lang="zh-CN" altLang="zh-CN" sz="2400" dirty="0"/>
              <a:t>）则认为传统语法体系中的“格”这一语法范畴指的是“形态格”，英语属于形态不丰富的语言，仅代词具有主格、宾格、所有格，一般名词没有格位；而像汉语这样的孤立语，一般认为没有形态格。</a:t>
            </a:r>
          </a:p>
        </p:txBody>
      </p:sp>
    </p:spTree>
    <p:extLst>
      <p:ext uri="{BB962C8B-B14F-4D97-AF65-F5344CB8AC3E}">
        <p14:creationId xmlns:p14="http://schemas.microsoft.com/office/powerpoint/2010/main" val="392225804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560173" y="244867"/>
            <a:ext cx="11129319" cy="1356360"/>
          </a:xfrm>
        </p:spPr>
        <p:txBody>
          <a:bodyPr rtlCol="0"/>
          <a:lstStyle/>
          <a:p>
            <a:r>
              <a:rPr lang="en-US" altLang="zh-CN" dirty="0" smtClean="0"/>
              <a:t>21.4</a:t>
            </a:r>
            <a:r>
              <a:rPr lang="en-US" altLang="zh-CN" dirty="0"/>
              <a:t> </a:t>
            </a:r>
            <a:r>
              <a:rPr lang="zh-CN" altLang="zh-CN" dirty="0" smtClean="0"/>
              <a:t>约束</a:t>
            </a:r>
            <a:r>
              <a:rPr lang="zh-CN" altLang="zh-CN" dirty="0"/>
              <a:t>理论的照应关系体现在哪些方面？</a:t>
            </a:r>
          </a:p>
        </p:txBody>
      </p:sp>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749918" y="1458097"/>
            <a:ext cx="10708640" cy="5100046"/>
          </a:xfrm>
        </p:spPr>
        <p:txBody>
          <a:bodyPr>
            <a:noAutofit/>
          </a:bodyPr>
          <a:lstStyle/>
          <a:p>
            <a:pPr marL="45720" indent="0">
              <a:lnSpc>
                <a:spcPct val="150000"/>
              </a:lnSpc>
              <a:buNone/>
            </a:pPr>
            <a:r>
              <a:rPr lang="en-US" altLang="zh-CN" sz="2400" dirty="0" smtClean="0"/>
              <a:t>       </a:t>
            </a:r>
            <a:r>
              <a:rPr lang="zh-CN" altLang="zh-CN" sz="2400" dirty="0" smtClean="0"/>
              <a:t>句</a:t>
            </a:r>
            <a:r>
              <a:rPr lang="en-US" altLang="zh-CN" sz="2400" dirty="0"/>
              <a:t>a</a:t>
            </a:r>
            <a:r>
              <a:rPr lang="zh-CN" altLang="zh-CN" sz="2400" dirty="0"/>
              <a:t>中的代名词</a:t>
            </a:r>
            <a:r>
              <a:rPr lang="en-US" altLang="zh-CN" sz="2400" dirty="0"/>
              <a:t>he</a:t>
            </a:r>
            <a:r>
              <a:rPr lang="zh-CN" altLang="zh-CN" sz="2400" dirty="0"/>
              <a:t>既可以指该句主语，也可以指另外一个人。当与主语互指时，</a:t>
            </a:r>
            <a:r>
              <a:rPr lang="en-US" altLang="zh-CN" sz="2400" dirty="0"/>
              <a:t>he</a:t>
            </a:r>
            <a:r>
              <a:rPr lang="zh-CN" altLang="zh-CN" sz="2400" dirty="0"/>
              <a:t>具有后指功能</a:t>
            </a:r>
            <a:r>
              <a:rPr lang="en-US" altLang="zh-CN" sz="2400" dirty="0"/>
              <a:t>(anaphoric)</a:t>
            </a:r>
            <a:r>
              <a:rPr lang="zh-CN" altLang="zh-CN" sz="2400" dirty="0" smtClean="0"/>
              <a:t>。</a:t>
            </a:r>
            <a:endParaRPr lang="en-US" altLang="zh-CN" sz="2400" dirty="0" smtClean="0"/>
          </a:p>
          <a:p>
            <a:pPr marL="45720" indent="0">
              <a:lnSpc>
                <a:spcPct val="150000"/>
              </a:lnSpc>
              <a:buNone/>
            </a:pPr>
            <a:r>
              <a:rPr lang="en-US" altLang="zh-CN" sz="2400" dirty="0" smtClean="0"/>
              <a:t>       </a:t>
            </a:r>
            <a:r>
              <a:rPr lang="zh-CN" altLang="zh-CN" sz="2400" dirty="0" smtClean="0"/>
              <a:t>约束</a:t>
            </a:r>
            <a:r>
              <a:rPr lang="zh-CN" altLang="zh-CN" sz="2400" dirty="0"/>
              <a:t>原则</a:t>
            </a:r>
            <a:r>
              <a:rPr lang="en-US" altLang="zh-CN" sz="2400" dirty="0"/>
              <a:t>(B)</a:t>
            </a:r>
            <a:r>
              <a:rPr lang="zh-CN" altLang="zh-CN" sz="2400" dirty="0"/>
              <a:t>可以说明为什么</a:t>
            </a:r>
            <a:r>
              <a:rPr lang="en-US" altLang="zh-CN" sz="2400" dirty="0"/>
              <a:t>he</a:t>
            </a:r>
            <a:r>
              <a:rPr lang="zh-CN" altLang="zh-CN" sz="2400" dirty="0"/>
              <a:t>可以后指另外一个名词词组</a:t>
            </a:r>
            <a:r>
              <a:rPr lang="en-US" altLang="zh-CN" sz="2400" dirty="0"/>
              <a:t>:</a:t>
            </a:r>
            <a:r>
              <a:rPr lang="zh-CN" altLang="zh-CN" sz="2400" dirty="0"/>
              <a:t>在其辖域即宾语从句内</a:t>
            </a:r>
            <a:r>
              <a:rPr lang="en-US" altLang="zh-CN" sz="2400" dirty="0"/>
              <a:t>,he</a:t>
            </a:r>
            <a:r>
              <a:rPr lang="zh-CN" altLang="zh-CN" sz="2400" dirty="0"/>
              <a:t>是自由的</a:t>
            </a:r>
            <a:r>
              <a:rPr lang="en-US" altLang="zh-CN" sz="2400" dirty="0"/>
              <a:t>,</a:t>
            </a:r>
            <a:r>
              <a:rPr lang="zh-CN" altLang="zh-CN" sz="2400" dirty="0"/>
              <a:t>即它有独立所指关系；但在其辖域外。</a:t>
            </a:r>
            <a:r>
              <a:rPr lang="en-US" altLang="zh-CN" sz="2400" dirty="0"/>
              <a:t>he</a:t>
            </a:r>
            <a:r>
              <a:rPr lang="zh-CN" altLang="zh-CN" sz="2400" dirty="0"/>
              <a:t>可以是自由的</a:t>
            </a:r>
            <a:r>
              <a:rPr lang="en-US" altLang="zh-CN" sz="2400" dirty="0"/>
              <a:t>,</a:t>
            </a:r>
            <a:r>
              <a:rPr lang="zh-CN" altLang="zh-CN" sz="2400" dirty="0"/>
              <a:t>也可以受约束，即</a:t>
            </a:r>
            <a:r>
              <a:rPr lang="en-US" altLang="zh-CN" sz="2400" dirty="0"/>
              <a:t>he</a:t>
            </a:r>
            <a:r>
              <a:rPr lang="zh-CN" altLang="zh-CN" sz="2400" dirty="0"/>
              <a:t>可以与该主语同指。句</a:t>
            </a:r>
            <a:r>
              <a:rPr lang="en-US" altLang="zh-CN" sz="2400" dirty="0"/>
              <a:t>b</a:t>
            </a:r>
            <a:r>
              <a:rPr lang="zh-CN" altLang="zh-CN" sz="2400" dirty="0"/>
              <a:t>中的代名词</a:t>
            </a:r>
            <a:r>
              <a:rPr lang="en-US" altLang="zh-CN" sz="2400" dirty="0"/>
              <a:t>him</a:t>
            </a:r>
            <a:r>
              <a:rPr lang="zh-CN" altLang="zh-CN" sz="2400" dirty="0"/>
              <a:t>只能指</a:t>
            </a:r>
            <a:r>
              <a:rPr lang="en-US" altLang="zh-CN" sz="2400" dirty="0"/>
              <a:t>Milton Friedman</a:t>
            </a:r>
            <a:r>
              <a:rPr lang="zh-CN" altLang="zh-CN" sz="2400" dirty="0"/>
              <a:t>以外的人，因为该句</a:t>
            </a:r>
            <a:r>
              <a:rPr lang="en-US" altLang="zh-CN" sz="2400" dirty="0"/>
              <a:t>him</a:t>
            </a:r>
            <a:r>
              <a:rPr lang="zh-CN" altLang="zh-CN" sz="2400" dirty="0"/>
              <a:t>的辖域为全句；在辖域内</a:t>
            </a:r>
            <a:r>
              <a:rPr lang="en-US" altLang="zh-CN" sz="2400" dirty="0"/>
              <a:t>,him</a:t>
            </a:r>
            <a:r>
              <a:rPr lang="zh-CN" altLang="zh-CN" sz="2400" dirty="0"/>
              <a:t>是自由的</a:t>
            </a:r>
            <a:r>
              <a:rPr lang="en-US" altLang="zh-CN" sz="2400" dirty="0"/>
              <a:t>,</a:t>
            </a:r>
            <a:r>
              <a:rPr lang="zh-CN" altLang="zh-CN" sz="2400" dirty="0"/>
              <a:t>不受任何成分约束，故不能与先于其前的</a:t>
            </a:r>
            <a:r>
              <a:rPr lang="en-US" altLang="zh-CN" sz="2400" dirty="0"/>
              <a:t>Milton Friedman</a:t>
            </a:r>
            <a:r>
              <a:rPr lang="zh-CN" altLang="zh-CN" sz="2400" dirty="0"/>
              <a:t>同指</a:t>
            </a:r>
            <a:r>
              <a:rPr lang="zh-CN" altLang="zh-CN" sz="2400" dirty="0" smtClean="0"/>
              <a:t>。</a:t>
            </a:r>
            <a:endParaRPr lang="en-US" altLang="zh-CN" sz="2400" dirty="0" smtClean="0"/>
          </a:p>
          <a:p>
            <a:pPr marL="45720" indent="0">
              <a:lnSpc>
                <a:spcPct val="150000"/>
              </a:lnSpc>
              <a:buNone/>
            </a:pPr>
            <a:r>
              <a:rPr lang="zh-CN" altLang="zh-CN" sz="2400" dirty="0" smtClean="0"/>
              <a:t>以上</a:t>
            </a:r>
            <a:r>
              <a:rPr lang="zh-CN" altLang="zh-CN" sz="2400" dirty="0"/>
              <a:t>讨论了约束原则</a:t>
            </a:r>
            <a:r>
              <a:rPr lang="en-US" altLang="zh-CN" sz="2400" dirty="0"/>
              <a:t>(B)</a:t>
            </a:r>
            <a:r>
              <a:rPr lang="zh-CN" altLang="zh-CN" sz="2400" dirty="0"/>
              <a:t>的解释能力。</a:t>
            </a:r>
          </a:p>
        </p:txBody>
      </p:sp>
    </p:spTree>
    <p:extLst>
      <p:ext uri="{BB962C8B-B14F-4D97-AF65-F5344CB8AC3E}">
        <p14:creationId xmlns:p14="http://schemas.microsoft.com/office/powerpoint/2010/main" val="110294869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r>
              <a:rPr lang="en-US" altLang="zh-CN" dirty="0" smtClean="0"/>
              <a:t>21. 5 </a:t>
            </a:r>
            <a:r>
              <a:rPr lang="zh-CN" altLang="zh-CN" dirty="0" smtClean="0"/>
              <a:t>约束理论存在哪些问题？</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528399" y="1589902"/>
            <a:ext cx="10411450" cy="4776365"/>
          </a:xfrm>
        </p:spPr>
        <p:txBody>
          <a:bodyPr>
            <a:noAutofit/>
          </a:bodyPr>
          <a:lstStyle/>
          <a:p>
            <a:pPr marL="45720" indent="0">
              <a:buNone/>
            </a:pPr>
            <a:r>
              <a:rPr lang="en-US" altLang="zh-CN" sz="2400" dirty="0" smtClean="0"/>
              <a:t>       </a:t>
            </a:r>
            <a:r>
              <a:rPr lang="zh-CN" altLang="zh-CN" sz="2400" dirty="0" smtClean="0"/>
              <a:t>以上</a:t>
            </a:r>
            <a:r>
              <a:rPr lang="zh-CN" altLang="zh-CN" sz="2400" dirty="0"/>
              <a:t>讨论了约束原则（</a:t>
            </a:r>
            <a:r>
              <a:rPr lang="en-US" altLang="zh-CN" sz="2400" dirty="0"/>
              <a:t>A</a:t>
            </a:r>
            <a:r>
              <a:rPr lang="zh-CN" altLang="zh-CN" sz="2400" dirty="0"/>
              <a:t>）对反身代词照应关系的解释能力。然而，约束原则（</a:t>
            </a:r>
            <a:r>
              <a:rPr lang="en-US" altLang="zh-CN" sz="2400" dirty="0"/>
              <a:t>A</a:t>
            </a:r>
            <a:r>
              <a:rPr lang="zh-CN" altLang="zh-CN" sz="2400" dirty="0"/>
              <a:t>）的解释力并非面面俱到，主要关注如下两方面：</a:t>
            </a:r>
          </a:p>
          <a:p>
            <a:pPr marL="45720" lvl="0" indent="0">
              <a:buNone/>
            </a:pPr>
            <a:r>
              <a:rPr lang="en-US" altLang="zh-CN" sz="2400" b="1" dirty="0" smtClean="0"/>
              <a:t>1</a:t>
            </a:r>
            <a:r>
              <a:rPr lang="zh-CN" altLang="en-US" sz="2400" b="1" dirty="0" smtClean="0"/>
              <a:t>、</a:t>
            </a:r>
            <a:r>
              <a:rPr lang="zh-CN" altLang="zh-CN" sz="2400" b="1" dirty="0" smtClean="0"/>
              <a:t>反身</a:t>
            </a:r>
            <a:r>
              <a:rPr lang="zh-CN" altLang="zh-CN" sz="2400" b="1" dirty="0"/>
              <a:t>代词未被任何成分统领且句子合法</a:t>
            </a:r>
            <a:r>
              <a:rPr lang="zh-CN" altLang="zh-CN" sz="2400" b="1" dirty="0" smtClean="0"/>
              <a:t>。</a:t>
            </a:r>
            <a:endParaRPr lang="en-US" altLang="zh-CN" sz="2400" b="1" dirty="0" smtClean="0"/>
          </a:p>
          <a:p>
            <a:pPr marL="45720" lvl="0" indent="0">
              <a:buNone/>
            </a:pPr>
            <a:r>
              <a:rPr lang="zh-CN" altLang="en-US" sz="2400" dirty="0" smtClean="0"/>
              <a:t>例</a:t>
            </a:r>
            <a:r>
              <a:rPr lang="zh-CN" altLang="zh-CN" sz="2400" dirty="0" smtClean="0"/>
              <a:t>如：</a:t>
            </a:r>
            <a:r>
              <a:rPr lang="en-US" altLang="zh-CN" sz="2400" dirty="0" smtClean="0"/>
              <a:t>(</a:t>
            </a:r>
            <a:r>
              <a:rPr lang="en-US" altLang="zh-CN" sz="2400" dirty="0"/>
              <a:t>7)A fear of himself is John’s greatest problem.</a:t>
            </a:r>
            <a:endParaRPr lang="zh-CN" altLang="zh-CN" sz="2400" dirty="0"/>
          </a:p>
          <a:p>
            <a:pPr marL="45720" indent="0">
              <a:buNone/>
            </a:pPr>
            <a:r>
              <a:rPr lang="en-US" altLang="zh-CN" sz="2400" dirty="0" smtClean="0"/>
              <a:t>          (</a:t>
            </a:r>
            <a:r>
              <a:rPr lang="en-US" altLang="zh-CN" sz="2400" dirty="0"/>
              <a:t>8)Faith in yourself is important in this job.</a:t>
            </a:r>
            <a:r>
              <a:rPr lang="zh-CN" altLang="zh-CN" sz="2400" dirty="0"/>
              <a:t>（徐丹，</a:t>
            </a:r>
            <a:r>
              <a:rPr lang="en-US" altLang="zh-CN" sz="2400" dirty="0"/>
              <a:t>1990</a:t>
            </a:r>
            <a:r>
              <a:rPr lang="zh-CN" altLang="zh-CN" sz="2400" dirty="0" smtClean="0"/>
              <a:t>）</a:t>
            </a:r>
            <a:endParaRPr lang="zh-CN" altLang="zh-CN" sz="2400" dirty="0"/>
          </a:p>
          <a:p>
            <a:pPr marL="45720" indent="0">
              <a:buNone/>
            </a:pPr>
            <a:r>
              <a:rPr lang="en-US" altLang="zh-CN" sz="2400" dirty="0" smtClean="0"/>
              <a:t>       </a:t>
            </a:r>
            <a:r>
              <a:rPr lang="zh-CN" altLang="zh-CN" sz="2400" dirty="0" smtClean="0"/>
              <a:t>可以</a:t>
            </a:r>
            <a:r>
              <a:rPr lang="zh-CN" altLang="zh-CN" sz="2400" dirty="0"/>
              <a:t>看出，句（</a:t>
            </a:r>
            <a:r>
              <a:rPr lang="en-US" altLang="zh-CN" sz="2400" dirty="0"/>
              <a:t>7</a:t>
            </a:r>
            <a:r>
              <a:rPr lang="zh-CN" altLang="zh-CN" sz="2400" dirty="0"/>
              <a:t>）中反身代词在其辖域内为被任何成分统领（</a:t>
            </a:r>
            <a:r>
              <a:rPr lang="en-US" altLang="zh-CN" sz="2400" dirty="0"/>
              <a:t>John</a:t>
            </a:r>
            <a:r>
              <a:rPr lang="zh-CN" altLang="zh-CN" sz="2400" dirty="0"/>
              <a:t>位于</a:t>
            </a:r>
            <a:r>
              <a:rPr lang="en-US" altLang="zh-CN" sz="2400" dirty="0"/>
              <a:t> himself</a:t>
            </a:r>
            <a:r>
              <a:rPr lang="zh-CN" altLang="zh-CN" sz="2400" dirty="0"/>
              <a:t>之后，故不能说</a:t>
            </a:r>
            <a:r>
              <a:rPr lang="en-US" altLang="zh-CN" sz="2400" dirty="0"/>
              <a:t> John</a:t>
            </a:r>
            <a:r>
              <a:rPr lang="zh-CN" altLang="zh-CN" sz="2400" dirty="0"/>
              <a:t>统领</a:t>
            </a:r>
            <a:r>
              <a:rPr lang="en-US" altLang="zh-CN" sz="2400" dirty="0"/>
              <a:t> himself</a:t>
            </a:r>
            <a:r>
              <a:rPr lang="zh-CN" altLang="zh-CN" sz="2400" dirty="0"/>
              <a:t>）。句（</a:t>
            </a:r>
            <a:r>
              <a:rPr lang="en-US" altLang="zh-CN" sz="2400" dirty="0"/>
              <a:t>8</a:t>
            </a:r>
            <a:r>
              <a:rPr lang="zh-CN" altLang="zh-CN" sz="2400" dirty="0"/>
              <a:t>）中的</a:t>
            </a:r>
            <a:r>
              <a:rPr lang="en-US" altLang="zh-CN" sz="2400" dirty="0"/>
              <a:t>yourself</a:t>
            </a:r>
            <a:r>
              <a:rPr lang="zh-CN" altLang="zh-CN" sz="2400" dirty="0"/>
              <a:t>甚至在全句也找不到潜在的统领它的成分，更谈不上照应与同标的问题。但是这两个句子都是正确的，显然约束理论一原则解释不了这个问题。</a:t>
            </a:r>
          </a:p>
        </p:txBody>
      </p:sp>
      <p:pic>
        <p:nvPicPr>
          <p:cNvPr id="7" name="图片 6">
            <a:extLst>
              <a:ext uri="{FF2B5EF4-FFF2-40B4-BE49-F238E27FC236}">
                <a16:creationId xmlns="" xmlns:a16="http://schemas.microsoft.com/office/drawing/2014/main" id="{B1CC8F79-E5E7-44E3-8227-656D28F35D16}"/>
              </a:ext>
            </a:extLst>
          </p:cNvPr>
          <p:cNvPicPr>
            <a:picLocks noChangeAspect="1"/>
          </p:cNvPicPr>
          <p:nvPr/>
        </p:nvPicPr>
        <p:blipFill>
          <a:blip r:embed="rId3"/>
          <a:stretch>
            <a:fillRect/>
          </a:stretch>
        </p:blipFill>
        <p:spPr>
          <a:xfrm>
            <a:off x="9537121" y="465807"/>
            <a:ext cx="914479" cy="914479"/>
          </a:xfrm>
          <a:prstGeom prst="rect">
            <a:avLst/>
          </a:prstGeom>
        </p:spPr>
      </p:pic>
    </p:spTree>
    <p:extLst>
      <p:ext uri="{BB962C8B-B14F-4D97-AF65-F5344CB8AC3E}">
        <p14:creationId xmlns:p14="http://schemas.microsoft.com/office/powerpoint/2010/main" val="92485139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r>
              <a:rPr lang="en-US" altLang="zh-CN" dirty="0"/>
              <a:t>21. 5 </a:t>
            </a:r>
            <a:r>
              <a:rPr lang="zh-CN" altLang="zh-CN" dirty="0"/>
              <a:t>约束理论存在哪些问题？</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528398" y="1556951"/>
            <a:ext cx="11297841" cy="4809317"/>
          </a:xfrm>
        </p:spPr>
        <p:txBody>
          <a:bodyPr>
            <a:noAutofit/>
          </a:bodyPr>
          <a:lstStyle/>
          <a:p>
            <a:pPr marL="45720" lvl="0" indent="0">
              <a:buNone/>
            </a:pPr>
            <a:r>
              <a:rPr lang="en-US" altLang="zh-CN" sz="2400" b="1" dirty="0" smtClean="0"/>
              <a:t>2</a:t>
            </a:r>
            <a:r>
              <a:rPr lang="zh-CN" altLang="en-US" sz="2400" b="1" dirty="0" smtClean="0"/>
              <a:t>、</a:t>
            </a:r>
            <a:r>
              <a:rPr lang="zh-CN" altLang="zh-CN" sz="2400" b="1" dirty="0" smtClean="0"/>
              <a:t>约束</a:t>
            </a:r>
            <a:r>
              <a:rPr lang="zh-CN" altLang="zh-CN" sz="2400" b="1" dirty="0"/>
              <a:t>原则</a:t>
            </a:r>
            <a:r>
              <a:rPr lang="en-US" altLang="zh-CN" sz="2400" b="1" dirty="0"/>
              <a:t>(A)</a:t>
            </a:r>
            <a:r>
              <a:rPr lang="zh-CN" altLang="zh-CN" sz="2400" b="1" dirty="0"/>
              <a:t>无法解释下面的情况：</a:t>
            </a:r>
          </a:p>
          <a:p>
            <a:pPr marL="45720" indent="0">
              <a:buNone/>
            </a:pPr>
            <a:r>
              <a:rPr lang="en-US" altLang="zh-CN" sz="2400" dirty="0" smtClean="0"/>
              <a:t>       </a:t>
            </a:r>
            <a:r>
              <a:rPr lang="zh-CN" altLang="zh-CN" sz="2400" dirty="0" smtClean="0"/>
              <a:t>某些</a:t>
            </a:r>
            <a:r>
              <a:rPr lang="zh-CN" altLang="zh-CN" sz="2400" dirty="0"/>
              <a:t>介词后面的反身代词可以被介词宾格取代，且不改变其所指关系</a:t>
            </a:r>
            <a:r>
              <a:rPr lang="zh-CN" altLang="zh-CN" sz="2400" dirty="0" smtClean="0"/>
              <a:t>；</a:t>
            </a:r>
            <a:endParaRPr lang="en-US" altLang="zh-CN" sz="2400" dirty="0" smtClean="0"/>
          </a:p>
          <a:p>
            <a:pPr marL="45720" indent="0">
              <a:buNone/>
            </a:pPr>
            <a:r>
              <a:rPr lang="en-US" altLang="zh-CN" sz="2400" dirty="0" smtClean="0"/>
              <a:t>       </a:t>
            </a:r>
            <a:r>
              <a:rPr lang="zh-CN" altLang="zh-CN" sz="2400" dirty="0" smtClean="0"/>
              <a:t>某些</a:t>
            </a:r>
            <a:r>
              <a:rPr lang="zh-CN" altLang="zh-CN" sz="2400" dirty="0"/>
              <a:t>介词后一般宜用代词宾格而很少用反身代词且代词宾格在其辖域内受约束</a:t>
            </a:r>
            <a:r>
              <a:rPr lang="zh-CN" altLang="zh-CN" sz="2400" dirty="0" smtClean="0"/>
              <a:t>。</a:t>
            </a:r>
            <a:endParaRPr lang="en-US" altLang="zh-CN" sz="2400" dirty="0" smtClean="0"/>
          </a:p>
          <a:p>
            <a:pPr marL="45720" indent="0">
              <a:buNone/>
            </a:pPr>
            <a:r>
              <a:rPr lang="zh-CN" altLang="en-US" sz="2400" dirty="0" smtClean="0"/>
              <a:t>例</a:t>
            </a:r>
            <a:r>
              <a:rPr lang="zh-CN" altLang="zh-CN" sz="2400" dirty="0" smtClean="0"/>
              <a:t>如</a:t>
            </a:r>
            <a:r>
              <a:rPr lang="en-US" altLang="zh-CN" sz="2400" dirty="0" smtClean="0"/>
              <a:t>: </a:t>
            </a:r>
            <a:r>
              <a:rPr lang="en-US" altLang="zh-CN" sz="2400" dirty="0"/>
              <a:t>(9)She is building a wall of Russian books about her(herself).</a:t>
            </a:r>
            <a:endParaRPr lang="zh-CN" altLang="zh-CN" sz="2400" dirty="0"/>
          </a:p>
          <a:p>
            <a:pPr marL="45720" indent="0">
              <a:buNone/>
            </a:pPr>
            <a:r>
              <a:rPr lang="en-US" altLang="zh-CN" sz="2400" dirty="0"/>
              <a:t> </a:t>
            </a:r>
            <a:r>
              <a:rPr lang="en-US" altLang="zh-CN" sz="2400" dirty="0" smtClean="0"/>
              <a:t>       (</a:t>
            </a:r>
            <a:r>
              <a:rPr lang="en-US" altLang="zh-CN" sz="2400" dirty="0"/>
              <a:t>10)Mason stepped back, gently closed the door behind him(himself).</a:t>
            </a:r>
            <a:endParaRPr lang="zh-CN" altLang="zh-CN" sz="2400" dirty="0"/>
          </a:p>
          <a:p>
            <a:pPr marL="45720" indent="0">
              <a:buNone/>
            </a:pPr>
            <a:r>
              <a:rPr lang="en-US" altLang="zh-CN" sz="2400" dirty="0" smtClean="0"/>
              <a:t>       </a:t>
            </a:r>
            <a:r>
              <a:rPr lang="zh-CN" altLang="zh-CN" sz="2400" dirty="0" smtClean="0"/>
              <a:t>这</a:t>
            </a:r>
            <a:r>
              <a:rPr lang="zh-CN" altLang="zh-CN" sz="2400" dirty="0"/>
              <a:t>两句的反身代词受各句主语统领和约束，并与它们形成互指关系。若用代词宾格替换反身代词就会出现代词宾格在辖域内不受约束，这种现象也无法做出解释。</a:t>
            </a:r>
          </a:p>
        </p:txBody>
      </p:sp>
      <p:pic>
        <p:nvPicPr>
          <p:cNvPr id="3" name="图片 2">
            <a:extLst>
              <a:ext uri="{FF2B5EF4-FFF2-40B4-BE49-F238E27FC236}">
                <a16:creationId xmlns="" xmlns:a16="http://schemas.microsoft.com/office/drawing/2014/main" id="{4A606078-2A86-445D-AD35-57939885EED8}"/>
              </a:ext>
            </a:extLst>
          </p:cNvPr>
          <p:cNvPicPr>
            <a:picLocks noChangeAspect="1"/>
          </p:cNvPicPr>
          <p:nvPr/>
        </p:nvPicPr>
        <p:blipFill>
          <a:blip r:embed="rId3"/>
          <a:stretch>
            <a:fillRect/>
          </a:stretch>
        </p:blipFill>
        <p:spPr>
          <a:xfrm>
            <a:off x="9016260" y="531709"/>
            <a:ext cx="914479" cy="914479"/>
          </a:xfrm>
          <a:prstGeom prst="rect">
            <a:avLst/>
          </a:prstGeom>
        </p:spPr>
      </p:pic>
    </p:spTree>
    <p:extLst>
      <p:ext uri="{BB962C8B-B14F-4D97-AF65-F5344CB8AC3E}">
        <p14:creationId xmlns:p14="http://schemas.microsoft.com/office/powerpoint/2010/main" val="164416708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934720" y="244867"/>
            <a:ext cx="10434320" cy="1356360"/>
          </a:xfrm>
        </p:spPr>
        <p:txBody>
          <a:bodyPr rtlCol="0"/>
          <a:lstStyle/>
          <a:p>
            <a:pPr rtl="0"/>
            <a:r>
              <a:rPr lang="en-US" altLang="zh-CN" dirty="0" smtClean="0"/>
              <a:t>21.6</a:t>
            </a:r>
            <a:r>
              <a:rPr lang="zh-CN" altLang="en-US" dirty="0" smtClean="0"/>
              <a:t> </a:t>
            </a:r>
            <a:r>
              <a:rPr lang="zh-CN" altLang="en-US" dirty="0">
                <a:latin typeface="Microsoft YaHei UI" panose="020B0503020204020204" pitchFamily="34" charset="-122"/>
                <a:ea typeface="Microsoft YaHei UI" panose="020B0503020204020204" pitchFamily="34" charset="-122"/>
              </a:rPr>
              <a:t>结语</a:t>
            </a:r>
          </a:p>
        </p:txBody>
      </p:sp>
      <p:sp>
        <p:nvSpPr>
          <p:cNvPr id="6" name="内容占位符 5">
            <a:extLst>
              <a:ext uri="{FF2B5EF4-FFF2-40B4-BE49-F238E27FC236}">
                <a16:creationId xmlns="" xmlns:a16="http://schemas.microsoft.com/office/drawing/2014/main" id="{898A2965-2BE7-41AC-8102-BD7E2E7DA7B4}"/>
              </a:ext>
            </a:extLst>
          </p:cNvPr>
          <p:cNvSpPr>
            <a:spLocks noGrp="1"/>
          </p:cNvSpPr>
          <p:nvPr>
            <p:ph idx="1"/>
          </p:nvPr>
        </p:nvSpPr>
        <p:spPr>
          <a:xfrm>
            <a:off x="691978" y="1207246"/>
            <a:ext cx="10677062" cy="5254514"/>
          </a:xfrm>
        </p:spPr>
        <p:txBody>
          <a:bodyPr>
            <a:normAutofit/>
          </a:bodyPr>
          <a:lstStyle/>
          <a:p>
            <a:pPr marL="45720" indent="0">
              <a:buNone/>
            </a:pPr>
            <a:r>
              <a:rPr lang="en-US" altLang="zh-CN" sz="2400" dirty="0" smtClean="0"/>
              <a:t>       </a:t>
            </a:r>
            <a:r>
              <a:rPr lang="zh-CN" altLang="zh-CN" sz="2400" dirty="0" smtClean="0"/>
              <a:t>约束</a:t>
            </a:r>
            <a:r>
              <a:rPr lang="zh-CN" altLang="zh-CN" sz="2400" dirty="0"/>
              <a:t>理论在解释英语语言中的照应关系时具有普遍意义，但在解释一些语言现象时也遇到了不少困难。现在也有学者提出约束理论的各种修正观点，王文斌（</a:t>
            </a:r>
            <a:r>
              <a:rPr lang="en-US" altLang="zh-CN" sz="2400" dirty="0"/>
              <a:t>2001</a:t>
            </a:r>
            <a:r>
              <a:rPr lang="zh-CN" altLang="zh-CN" sz="2400" dirty="0"/>
              <a:t>）探讨了几种主要的观点</a:t>
            </a:r>
            <a:r>
              <a:rPr lang="zh-CN" altLang="zh-CN" sz="2400" dirty="0" smtClean="0"/>
              <a:t>。</a:t>
            </a:r>
            <a:endParaRPr lang="en-US" altLang="zh-CN" sz="2400" dirty="0" smtClean="0"/>
          </a:p>
          <a:p>
            <a:pPr marL="45720" indent="0">
              <a:buNone/>
            </a:pPr>
            <a:r>
              <a:rPr lang="en-US" altLang="zh-CN" sz="2400" dirty="0" smtClean="0"/>
              <a:t>       </a:t>
            </a:r>
            <a:r>
              <a:rPr lang="zh-CN" altLang="zh-CN" sz="2400" dirty="0" smtClean="0"/>
              <a:t>徐烈炯</a:t>
            </a:r>
            <a:r>
              <a:rPr lang="zh-CN" altLang="zh-CN" sz="2400" dirty="0"/>
              <a:t>（</a:t>
            </a:r>
            <a:r>
              <a:rPr lang="en-US" altLang="zh-CN" sz="2400" dirty="0"/>
              <a:t>1984</a:t>
            </a:r>
            <a:r>
              <a:rPr lang="zh-CN" altLang="zh-CN" sz="2400" dirty="0"/>
              <a:t>）也说过约束理论是一种语言理论，提出这套理论是想解释一些语言现象，但不能指望它解释一切语言现象</a:t>
            </a:r>
            <a:r>
              <a:rPr lang="zh-CN" altLang="zh-CN" sz="2400" dirty="0" smtClean="0"/>
              <a:t>。</a:t>
            </a:r>
            <a:endParaRPr lang="en-US" altLang="zh-CN" sz="2400" dirty="0" smtClean="0"/>
          </a:p>
          <a:p>
            <a:pPr marL="45720" indent="0">
              <a:buNone/>
            </a:pPr>
            <a:r>
              <a:rPr lang="en-US" altLang="zh-CN" sz="2400" dirty="0" smtClean="0"/>
              <a:t>       </a:t>
            </a:r>
            <a:r>
              <a:rPr lang="zh-CN" altLang="zh-CN" sz="2400" dirty="0" smtClean="0"/>
              <a:t>陈</a:t>
            </a:r>
            <a:r>
              <a:rPr lang="zh-CN" altLang="zh-CN" sz="2400" dirty="0"/>
              <a:t>治安（</a:t>
            </a:r>
            <a:r>
              <a:rPr lang="en-US" altLang="zh-CN" sz="2400" dirty="0"/>
              <a:t>1997</a:t>
            </a:r>
            <a:r>
              <a:rPr lang="zh-CN" altLang="zh-CN" sz="2400" dirty="0"/>
              <a:t>）认为约束理论在解释照应关系时具有有限的实用性。以乔姆斯基为主要代表的形式主义研究观把语言看作是一种心理现象，一个自主的系统，认为对语言的解释是建立在那些普遍有效的规则，原则之上。在具体做法上，形式主义研究观不注重实际语料，不考虑语言的实际使用和社会功能，忽视语言结构对功能的依赖性</a:t>
            </a:r>
            <a:r>
              <a:rPr lang="zh-CN" altLang="zh-CN" sz="2400" dirty="0" smtClean="0"/>
              <a:t>。</a:t>
            </a:r>
            <a:endParaRPr lang="en-US" altLang="zh-CN" sz="2400" dirty="0" smtClean="0"/>
          </a:p>
          <a:p>
            <a:pPr marL="45720" indent="0">
              <a:buNone/>
            </a:pPr>
            <a:r>
              <a:rPr lang="en-US" altLang="zh-CN" sz="2400" dirty="0" smtClean="0"/>
              <a:t>       </a:t>
            </a:r>
            <a:r>
              <a:rPr lang="zh-CN" altLang="zh-CN" sz="2400" dirty="0" smtClean="0"/>
              <a:t>正如</a:t>
            </a:r>
            <a:r>
              <a:rPr lang="en-US" altLang="zh-CN" sz="2400" dirty="0"/>
              <a:t>Leech(1983)</a:t>
            </a:r>
            <a:r>
              <a:rPr lang="zh-CN" altLang="zh-CN" sz="2400" dirty="0"/>
              <a:t>所言</a:t>
            </a:r>
            <a:r>
              <a:rPr lang="en-US" altLang="zh-CN" sz="2400" dirty="0"/>
              <a:t>,</a:t>
            </a:r>
            <a:r>
              <a:rPr lang="zh-CN" altLang="zh-CN" sz="2400" dirty="0"/>
              <a:t>否认语言是一种心理现象是片面的</a:t>
            </a:r>
            <a:r>
              <a:rPr lang="en-US" altLang="zh-CN" sz="2400" dirty="0"/>
              <a:t>,</a:t>
            </a:r>
            <a:r>
              <a:rPr lang="zh-CN" altLang="zh-CN" sz="2400" dirty="0"/>
              <a:t>不承认语言是一种社会现象也同样片面。对语言的研究</a:t>
            </a:r>
            <a:r>
              <a:rPr lang="en-US" altLang="zh-CN" sz="2400" dirty="0"/>
              <a:t>,</a:t>
            </a:r>
            <a:r>
              <a:rPr lang="zh-CN" altLang="zh-CN" sz="2400" dirty="0"/>
              <a:t>既要注意语言的内部特征</a:t>
            </a:r>
            <a:r>
              <a:rPr lang="en-US" altLang="zh-CN" sz="2400" dirty="0"/>
              <a:t>,</a:t>
            </a:r>
            <a:r>
              <a:rPr lang="zh-CN" altLang="zh-CN" sz="2400" dirty="0"/>
              <a:t>又要重视影响语言的外部因素。只有把两者有机地结合起来</a:t>
            </a:r>
            <a:r>
              <a:rPr lang="en-US" altLang="zh-CN" sz="2400" dirty="0"/>
              <a:t>,</a:t>
            </a:r>
            <a:r>
              <a:rPr lang="zh-CN" altLang="zh-CN" sz="2400" dirty="0"/>
              <a:t>才能对语言做出比较满意的解释。站在前人研究的肩膀上我们才能走地更长远</a:t>
            </a:r>
            <a:r>
              <a:rPr lang="zh-CN" altLang="zh-CN" sz="2400" dirty="0" smtClean="0"/>
              <a:t>。</a:t>
            </a:r>
            <a:r>
              <a:rPr lang="en-US" altLang="zh-CN" sz="2400" dirty="0" smtClean="0"/>
              <a:t>    </a:t>
            </a:r>
            <a:endParaRPr lang="zh-CN" altLang="zh-CN" sz="2400" dirty="0"/>
          </a:p>
        </p:txBody>
      </p:sp>
      <p:pic>
        <p:nvPicPr>
          <p:cNvPr id="4" name="图形 3" descr="铅笔">
            <a:extLst>
              <a:ext uri="{FF2B5EF4-FFF2-40B4-BE49-F238E27FC236}">
                <a16:creationId xmlns="" xmlns:a16="http://schemas.microsoft.com/office/drawing/2014/main" id="{68BF6D2B-AE36-4885-9DC6-FBC1D6AC8773}"/>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3720926" y="439703"/>
            <a:ext cx="767542" cy="767542"/>
          </a:xfrm>
          <a:prstGeom prst="rect">
            <a:avLst/>
          </a:prstGeom>
        </p:spPr>
      </p:pic>
    </p:spTree>
    <p:extLst>
      <p:ext uri="{BB962C8B-B14F-4D97-AF65-F5344CB8AC3E}">
        <p14:creationId xmlns:p14="http://schemas.microsoft.com/office/powerpoint/2010/main" val="68871833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181F489-B701-4C74-9747-27C8656A89CC}"/>
              </a:ext>
            </a:extLst>
          </p:cNvPr>
          <p:cNvSpPr>
            <a:spLocks noGrp="1"/>
          </p:cNvSpPr>
          <p:nvPr>
            <p:ph type="ctrTitle"/>
          </p:nvPr>
        </p:nvSpPr>
        <p:spPr/>
        <p:txBody>
          <a:bodyPr rtlCol="0">
            <a:normAutofit/>
          </a:bodyPr>
          <a:lstStyle/>
          <a:p>
            <a:r>
              <a:rPr lang="en-US" altLang="zh-CN" dirty="0"/>
              <a:t>22.</a:t>
            </a:r>
            <a:r>
              <a:rPr lang="zh-CN" altLang="zh-CN" dirty="0"/>
              <a:t>词汇向句法的投影</a:t>
            </a:r>
          </a:p>
        </p:txBody>
      </p:sp>
    </p:spTree>
    <p:extLst>
      <p:ext uri="{BB962C8B-B14F-4D97-AF65-F5344CB8AC3E}">
        <p14:creationId xmlns:p14="http://schemas.microsoft.com/office/powerpoint/2010/main" val="311551270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zh-CN" altLang="en-US" dirty="0">
                <a:latin typeface="Microsoft YaHei UI" panose="020B0503020204020204" pitchFamily="34" charset="-122"/>
                <a:ea typeface="Microsoft YaHei UI" panose="020B0503020204020204" pitchFamily="34" charset="-122"/>
              </a:rPr>
              <a:t>目录</a:t>
            </a:r>
          </a:p>
        </p:txBody>
      </p:sp>
      <p:graphicFrame>
        <p:nvGraphicFramePr>
          <p:cNvPr id="4" name="内容占位符 3">
            <a:extLst>
              <a:ext uri="{FF2B5EF4-FFF2-40B4-BE49-F238E27FC236}">
                <a16:creationId xmlns="" xmlns:a16="http://schemas.microsoft.com/office/drawing/2014/main" id="{31F44B22-324B-4DE8-B32C-85312184904C}"/>
              </a:ext>
            </a:extLst>
          </p:cNvPr>
          <p:cNvGraphicFramePr>
            <a:graphicFrameLocks noGrp="1"/>
          </p:cNvGraphicFramePr>
          <p:nvPr>
            <p:ph idx="1"/>
            <p:extLst>
              <p:ext uri="{D42A27DB-BD31-4B8C-83A1-F6EECF244321}">
                <p14:modId xmlns:p14="http://schemas.microsoft.com/office/powerpoint/2010/main" val="3980794370"/>
              </p:ext>
            </p:extLst>
          </p:nvPr>
        </p:nvGraphicFramePr>
        <p:xfrm>
          <a:off x="1159668" y="1601227"/>
          <a:ext cx="9804894" cy="4435869"/>
        </p:xfrm>
        <a:graphic>
          <a:graphicData uri="http://schemas.openxmlformats.org/drawingml/2006/table">
            <a:tbl>
              <a:tblPr firstRow="1" bandRow="1">
                <a:tableStyleId>{5C22544A-7EE6-4342-B048-85BDC9FD1C3A}</a:tableStyleId>
              </a:tblPr>
              <a:tblGrid>
                <a:gridCol w="9804894">
                  <a:extLst>
                    <a:ext uri="{9D8B030D-6E8A-4147-A177-3AD203B41FA5}">
                      <a16:colId xmlns="" xmlns:a16="http://schemas.microsoft.com/office/drawing/2014/main" val="743422230"/>
                    </a:ext>
                  </a:extLst>
                </a:gridCol>
              </a:tblGrid>
              <a:tr h="472727">
                <a:tc>
                  <a:txBody>
                    <a:bodyPr/>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本节课，将学习</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endParaRPr lang="zh-CN"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extLst>
                  <a:ext uri="{0D108BD9-81ED-4DB2-BD59-A6C34878D82A}">
                    <a16:rowId xmlns="" xmlns:a16="http://schemas.microsoft.com/office/drawing/2014/main" val="2496822786"/>
                  </a:ext>
                </a:extLst>
              </a:tr>
              <a:tr h="3963142">
                <a:tc>
                  <a:txBody>
                    <a:bodyPr/>
                    <a:lstStyle/>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000" dirty="0" smtClean="0">
                          <a:latin typeface="Microsoft YaHei UI" panose="020B0503020204020204" pitchFamily="34" charset="-122"/>
                          <a:ea typeface="Microsoft YaHei UI" panose="020B0503020204020204" pitchFamily="34" charset="-122"/>
                          <a:cs typeface="Tahoma" panose="020B0604030504040204" pitchFamily="34" charset="0"/>
                        </a:rPr>
                        <a:t>2</a:t>
                      </a:r>
                      <a:r>
                        <a:rPr lang="en-GB" altLang="zh-CN" sz="2000" dirty="0" smtClean="0">
                          <a:latin typeface="Microsoft YaHei UI" panose="020B0503020204020204" pitchFamily="34" charset="-122"/>
                          <a:ea typeface="Microsoft YaHei UI" panose="020B0503020204020204" pitchFamily="34" charset="-122"/>
                          <a:cs typeface="Tahoma" panose="020B0604030504040204" pitchFamily="34" charset="0"/>
                        </a:rPr>
                        <a:t>2.1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故事缘起</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000" dirty="0" smtClean="0">
                          <a:latin typeface="Microsoft YaHei UI" panose="020B0503020204020204" pitchFamily="34" charset="-122"/>
                          <a:ea typeface="Microsoft YaHei UI" panose="020B0503020204020204" pitchFamily="34" charset="-122"/>
                          <a:cs typeface="Tahoma" panose="020B0604030504040204" pitchFamily="34" charset="0"/>
                        </a:rPr>
                        <a:t>2</a:t>
                      </a:r>
                      <a:r>
                        <a:rPr lang="en-GB" altLang="zh-CN" sz="2000" dirty="0" smtClean="0">
                          <a:latin typeface="Microsoft YaHei UI" panose="020B0503020204020204" pitchFamily="34" charset="-122"/>
                          <a:ea typeface="Microsoft YaHei UI" panose="020B0503020204020204" pitchFamily="34" charset="-122"/>
                          <a:cs typeface="Tahoma" panose="020B0604030504040204" pitchFamily="34" charset="0"/>
                        </a:rPr>
                        <a:t>2.2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故事引发的思考</a:t>
                      </a:r>
                      <a:endParaRPr lang="en-GB" altLang="zh-CN" sz="20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000" dirty="0" smtClean="0">
                          <a:latin typeface="Microsoft YaHei UI" panose="020B0503020204020204" pitchFamily="34" charset="-122"/>
                          <a:ea typeface="Microsoft YaHei UI" panose="020B0503020204020204" pitchFamily="34" charset="-122"/>
                          <a:cs typeface="Tahoma" panose="020B0604030504040204" pitchFamily="34" charset="0"/>
                        </a:rPr>
                        <a:t>2</a:t>
                      </a:r>
                      <a:r>
                        <a:rPr lang="en-GB" altLang="zh-CN" sz="2000" dirty="0" smtClean="0">
                          <a:latin typeface="Microsoft YaHei UI" panose="020B0503020204020204" pitchFamily="34" charset="-122"/>
                          <a:ea typeface="Microsoft YaHei UI" panose="020B0503020204020204" pitchFamily="34" charset="-122"/>
                          <a:cs typeface="Tahoma" panose="020B0604030504040204" pitchFamily="34" charset="0"/>
                        </a:rPr>
                        <a:t>2.3 </a:t>
                      </a:r>
                      <a:r>
                        <a:rPr lang="zh-CN" altLang="zh-CN" sz="2000" kern="1200" dirty="0" smtClean="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rPr>
                        <a:t>什么是投射理论？是在何种背景下提出的？它是如何处理词汇语义的？</a:t>
                      </a:r>
                      <a:endParaRPr lang="en-US" altLang="zh-CN" sz="2000" kern="1200" dirty="0" smtClean="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000" dirty="0" smtClean="0">
                          <a:latin typeface="Microsoft YaHei UI" panose="020B0503020204020204" pitchFamily="34" charset="-122"/>
                          <a:ea typeface="Microsoft YaHei UI" panose="020B0503020204020204" pitchFamily="34" charset="-122"/>
                          <a:cs typeface="Tahoma" panose="020B0604030504040204" pitchFamily="34" charset="0"/>
                        </a:rPr>
                        <a:t>2</a:t>
                      </a:r>
                      <a:r>
                        <a:rPr lang="en-GB" altLang="zh-CN" sz="2000" dirty="0" smtClean="0">
                          <a:latin typeface="Microsoft YaHei UI" panose="020B0503020204020204" pitchFamily="34" charset="-122"/>
                          <a:ea typeface="Microsoft YaHei UI" panose="020B0503020204020204" pitchFamily="34" charset="-122"/>
                          <a:cs typeface="Tahoma" panose="020B0604030504040204" pitchFamily="34" charset="0"/>
                        </a:rPr>
                        <a:t>2.4 </a:t>
                      </a:r>
                      <a:r>
                        <a:rPr lang="zh-CN" altLang="zh-CN" sz="2000" kern="1200" dirty="0" smtClean="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rPr>
                        <a:t>映射的模式有哪些？为何产生众多的映射模式</a:t>
                      </a:r>
                      <a:r>
                        <a:rPr lang="en-US" altLang="zh-CN" sz="2000" kern="1200" dirty="0" smtClean="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rPr>
                        <a:t>? </a:t>
                      </a:r>
                      <a:r>
                        <a:rPr lang="zh-CN" altLang="zh-CN" sz="2000" kern="1200" dirty="0" smtClean="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rPr>
                        <a:t>怎样产生映射？</a:t>
                      </a:r>
                      <a:endParaRPr lang="en-US" altLang="zh-CN" sz="2000" kern="1200" dirty="0" smtClean="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000" dirty="0" smtClean="0">
                          <a:latin typeface="Microsoft YaHei UI" panose="020B0503020204020204" pitchFamily="34" charset="-122"/>
                          <a:ea typeface="Microsoft YaHei UI" panose="020B0503020204020204" pitchFamily="34" charset="-122"/>
                          <a:cs typeface="Tahoma" panose="020B0604030504040204" pitchFamily="34" charset="0"/>
                        </a:rPr>
                        <a:t>2</a:t>
                      </a:r>
                      <a:r>
                        <a:rPr lang="en-GB" altLang="zh-CN" sz="2000" kern="1200" dirty="0" smtClean="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rPr>
                        <a:t>2.5 </a:t>
                      </a:r>
                      <a:r>
                        <a:rPr lang="zh-CN" altLang="zh-CN" sz="2000" kern="1200" dirty="0" smtClean="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rPr>
                        <a:t>映射理论能解释所有的论元实现形式吗？理论的局限性在哪里？</a:t>
                      </a:r>
                      <a:endParaRPr lang="en-US" altLang="zh-CN" sz="2000" kern="1200" dirty="0" smtClean="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000" dirty="0" smtClean="0">
                          <a:latin typeface="Microsoft YaHei UI" panose="020B0503020204020204" pitchFamily="34" charset="-122"/>
                          <a:ea typeface="Microsoft YaHei UI" panose="020B0503020204020204" pitchFamily="34" charset="-122"/>
                          <a:cs typeface="Tahoma" panose="020B0604030504040204" pitchFamily="34" charset="0"/>
                        </a:rPr>
                        <a:t>22</a:t>
                      </a:r>
                      <a:r>
                        <a:rPr lang="en-GB" altLang="zh-CN" sz="2000" kern="1200" dirty="0" smtClean="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rPr>
                        <a:t>.6 </a:t>
                      </a:r>
                      <a:r>
                        <a:rPr lang="zh-CN" altLang="zh-CN" sz="2000" kern="1200" dirty="0" smtClean="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rPr>
                        <a:t>形式句法中的投射与认知语言学中的投射有何异同？</a:t>
                      </a:r>
                      <a:endParaRPr lang="en-US" altLang="zh-CN" sz="2000" kern="1200" dirty="0" smtClean="0">
                        <a:solidFill>
                          <a:schemeClr val="dk1"/>
                        </a:solidFill>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lang="en-US" altLang="zh-CN" sz="2000" dirty="0" smtClean="0">
                          <a:latin typeface="Microsoft YaHei UI" panose="020B0503020204020204" pitchFamily="34" charset="-122"/>
                          <a:ea typeface="Microsoft YaHei UI" panose="020B0503020204020204" pitchFamily="34" charset="-122"/>
                          <a:cs typeface="Tahoma" panose="020B0604030504040204" pitchFamily="34" charset="0"/>
                        </a:rPr>
                        <a:t>22.7</a:t>
                      </a:r>
                      <a:r>
                        <a:rPr lang="en-GB" altLang="zh-CN" sz="2000" dirty="0" smtClean="0">
                          <a:latin typeface="Microsoft YaHei UI" panose="020B0503020204020204" pitchFamily="34" charset="-122"/>
                          <a:ea typeface="Microsoft YaHei UI" panose="020B0503020204020204" pitchFamily="34" charset="-122"/>
                          <a:cs typeface="Tahoma" panose="020B0604030504040204" pitchFamily="34" charset="0"/>
                        </a:rPr>
                        <a:t> </a:t>
                      </a:r>
                      <a:r>
                        <a:rPr lang="zh-CN" altLang="en-US" sz="2000" dirty="0">
                          <a:latin typeface="Microsoft YaHei UI" panose="020B0503020204020204" pitchFamily="34" charset="-122"/>
                          <a:ea typeface="Microsoft YaHei UI" panose="020B0503020204020204" pitchFamily="34" charset="-122"/>
                          <a:cs typeface="Tahoma" panose="020B0604030504040204" pitchFamily="34" charset="0"/>
                        </a:rPr>
                        <a:t>结语</a:t>
                      </a:r>
                      <a:endParaRPr lang="zh-CN" sz="2000"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extLst>
                  <a:ext uri="{0D108BD9-81ED-4DB2-BD59-A6C34878D82A}">
                    <a16:rowId xmlns="" xmlns:a16="http://schemas.microsoft.com/office/drawing/2014/main" val="744739329"/>
                  </a:ext>
                </a:extLst>
              </a:tr>
            </a:tbl>
          </a:graphicData>
        </a:graphic>
      </p:graphicFrame>
      <p:pic>
        <p:nvPicPr>
          <p:cNvPr id="3" name="图片 2">
            <a:extLst>
              <a:ext uri="{FF2B5EF4-FFF2-40B4-BE49-F238E27FC236}">
                <a16:creationId xmlns="" xmlns:a16="http://schemas.microsoft.com/office/drawing/2014/main" id="{414F3856-63D4-4D22-A5D6-AD42B3EB7ABF}"/>
              </a:ext>
            </a:extLst>
          </p:cNvPr>
          <p:cNvPicPr>
            <a:picLocks noChangeAspect="1"/>
          </p:cNvPicPr>
          <p:nvPr/>
        </p:nvPicPr>
        <p:blipFill>
          <a:blip r:embed="rId3"/>
          <a:stretch>
            <a:fillRect/>
          </a:stretch>
        </p:blipFill>
        <p:spPr>
          <a:xfrm>
            <a:off x="2560280" y="465807"/>
            <a:ext cx="914479" cy="914479"/>
          </a:xfrm>
          <a:prstGeom prst="rect">
            <a:avLst/>
          </a:prstGeom>
        </p:spPr>
      </p:pic>
    </p:spTree>
    <p:extLst>
      <p:ext uri="{BB962C8B-B14F-4D97-AF65-F5344CB8AC3E}">
        <p14:creationId xmlns:p14="http://schemas.microsoft.com/office/powerpoint/2010/main" val="255177848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US" altLang="zh-CN" dirty="0"/>
              <a:t>2</a:t>
            </a:r>
            <a:r>
              <a:rPr lang="en-GB" altLang="zh-CN" dirty="0" smtClean="0">
                <a:latin typeface="Microsoft YaHei UI" panose="020B0503020204020204" pitchFamily="34" charset="-122"/>
                <a:ea typeface="Microsoft YaHei UI" panose="020B0503020204020204" pitchFamily="34" charset="-122"/>
              </a:rPr>
              <a:t>2.1 </a:t>
            </a:r>
            <a:r>
              <a:rPr lang="zh-CN" altLang="en-US" dirty="0">
                <a:latin typeface="Microsoft YaHei UI" panose="020B0503020204020204" pitchFamily="34" charset="-122"/>
                <a:ea typeface="Microsoft YaHei UI" panose="020B0503020204020204" pitchFamily="34" charset="-122"/>
              </a:rPr>
              <a:t>故事缘起</a:t>
            </a:r>
          </a:p>
        </p:txBody>
      </p:sp>
      <p:pic>
        <p:nvPicPr>
          <p:cNvPr id="5" name="图形 4" descr="会议">
            <a:extLst>
              <a:ext uri="{FF2B5EF4-FFF2-40B4-BE49-F238E27FC236}">
                <a16:creationId xmlns="" xmlns:a16="http://schemas.microsoft.com/office/drawing/2014/main" id="{BC7F4CA9-C0CE-4E72-97F6-F2A2156DD625}"/>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5006344" y="465847"/>
            <a:ext cx="914400" cy="914400"/>
          </a:xfrm>
          <a:prstGeom prst="rect">
            <a:avLst/>
          </a:prstGeom>
        </p:spPr>
      </p:pic>
      <p:sp>
        <p:nvSpPr>
          <p:cNvPr id="8" name="内容占位符 7">
            <a:extLst>
              <a:ext uri="{FF2B5EF4-FFF2-40B4-BE49-F238E27FC236}">
                <a16:creationId xmlns="" xmlns:a16="http://schemas.microsoft.com/office/drawing/2014/main" id="{CF2B233F-D299-4AD6-B86D-B7A7A09F8F39}"/>
              </a:ext>
            </a:extLst>
          </p:cNvPr>
          <p:cNvSpPr>
            <a:spLocks noGrp="1"/>
          </p:cNvSpPr>
          <p:nvPr>
            <p:ph idx="1"/>
          </p:nvPr>
        </p:nvSpPr>
        <p:spPr>
          <a:xfrm>
            <a:off x="1084070" y="1380247"/>
            <a:ext cx="10058400" cy="5011906"/>
          </a:xfrm>
        </p:spPr>
        <p:txBody>
          <a:bodyPr>
            <a:noAutofit/>
          </a:bodyPr>
          <a:lstStyle/>
          <a:p>
            <a:pPr marL="45720" indent="0">
              <a:lnSpc>
                <a:spcPct val="150000"/>
              </a:lnSpc>
              <a:buNone/>
            </a:pPr>
            <a:r>
              <a:rPr lang="en-US" altLang="zh-CN" sz="2000" dirty="0" smtClean="0"/>
              <a:t>       </a:t>
            </a:r>
            <a:r>
              <a:rPr lang="zh-CN" altLang="zh-CN" sz="2000" dirty="0" smtClean="0"/>
              <a:t>一</a:t>
            </a:r>
            <a:r>
              <a:rPr lang="zh-CN" altLang="zh-CN" sz="2000" dirty="0"/>
              <a:t>个老师给一位初中生补习英语。学生是一个很爱思考的孩子，经常问一些让他感到疑惑的问题。有一次，他在做句型转换时出了错，在给他讲解时老师随口说了句“</a:t>
            </a:r>
            <a:r>
              <a:rPr lang="en-US" altLang="zh-CN" sz="2000" dirty="0"/>
              <a:t>I will tell you why this is wrong</a:t>
            </a:r>
            <a:r>
              <a:rPr lang="zh-CN" altLang="zh-CN" sz="2000" dirty="0"/>
              <a:t>”</a:t>
            </a:r>
            <a:r>
              <a:rPr lang="en-US" altLang="zh-CN" sz="2000" dirty="0"/>
              <a:t>,</a:t>
            </a:r>
            <a:r>
              <a:rPr lang="zh-CN" altLang="zh-CN" sz="2000" dirty="0"/>
              <a:t>然后他就问为什么不说“</a:t>
            </a:r>
            <a:r>
              <a:rPr lang="en-US" altLang="zh-CN" sz="2000" dirty="0"/>
              <a:t>I will explain you why this is wrong</a:t>
            </a:r>
            <a:r>
              <a:rPr lang="zh-CN" altLang="zh-CN" sz="2000" dirty="0"/>
              <a:t>”</a:t>
            </a:r>
            <a:r>
              <a:rPr lang="en-US" altLang="zh-CN" sz="2000" dirty="0" smtClean="0"/>
              <a:t>. </a:t>
            </a:r>
            <a:r>
              <a:rPr lang="zh-CN" altLang="zh-CN" sz="2000" dirty="0" smtClean="0"/>
              <a:t>当时</a:t>
            </a:r>
            <a:r>
              <a:rPr lang="zh-CN" altLang="zh-CN" sz="2000" dirty="0"/>
              <a:t>老师跟他解释说</a:t>
            </a:r>
            <a:r>
              <a:rPr lang="en-US" altLang="zh-CN" sz="2000" dirty="0"/>
              <a:t>explain</a:t>
            </a:r>
            <a:r>
              <a:rPr lang="zh-CN" altLang="zh-CN" sz="2000" dirty="0"/>
              <a:t>这个词不可以接双宾语，这是固定用法，而</a:t>
            </a:r>
            <a:r>
              <a:rPr lang="en-US" altLang="zh-CN" sz="2000" dirty="0"/>
              <a:t>tell</a:t>
            </a:r>
            <a:r>
              <a:rPr lang="zh-CN" altLang="zh-CN" sz="2000" dirty="0"/>
              <a:t>则可以。学生似乎理解了，但是对这种所谓的规定很无奈，因为英语中有那么多动词，他不知道到底哪些动词能接双宾语，哪些不能接</a:t>
            </a:r>
            <a:r>
              <a:rPr lang="zh-CN" altLang="zh-CN" sz="2000" dirty="0" smtClean="0"/>
              <a:t>。</a:t>
            </a:r>
            <a:endParaRPr lang="en-US" altLang="zh-CN" sz="2000" dirty="0" smtClean="0"/>
          </a:p>
          <a:p>
            <a:pPr marL="45720" indent="0">
              <a:lnSpc>
                <a:spcPct val="150000"/>
              </a:lnSpc>
              <a:buNone/>
            </a:pPr>
            <a:r>
              <a:rPr lang="en-US" altLang="zh-CN" sz="2000" dirty="0" smtClean="0"/>
              <a:t>       </a:t>
            </a:r>
            <a:r>
              <a:rPr lang="zh-CN" altLang="zh-CN" sz="2000" dirty="0" smtClean="0"/>
              <a:t>从</a:t>
            </a:r>
            <a:r>
              <a:rPr lang="zh-CN" altLang="zh-CN" sz="2000" dirty="0"/>
              <a:t>一开始，老师就告诉我们有些动词可以接双宾语，有些则不可以，甚至把一些可以接双宾语的常用动词罗列下来辅助我们记忆。</a:t>
            </a:r>
          </a:p>
        </p:txBody>
      </p:sp>
    </p:spTree>
    <p:extLst>
      <p:ext uri="{BB962C8B-B14F-4D97-AF65-F5344CB8AC3E}">
        <p14:creationId xmlns:p14="http://schemas.microsoft.com/office/powerpoint/2010/main" val="169924189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pPr rtl="0"/>
            <a:r>
              <a:rPr lang="en-US" altLang="zh-CN" dirty="0"/>
              <a:t>2</a:t>
            </a:r>
            <a:r>
              <a:rPr lang="en-GB" altLang="zh-CN" dirty="0" smtClean="0"/>
              <a:t>2.2</a:t>
            </a:r>
            <a:r>
              <a:rPr lang="zh-CN" altLang="en-US" dirty="0" smtClean="0"/>
              <a:t> </a:t>
            </a:r>
            <a:r>
              <a:rPr lang="zh-CN" altLang="en-US" dirty="0"/>
              <a:t>故事引发的思考</a:t>
            </a:r>
            <a:r>
              <a:rPr lang="zh-CN" altLang="en-US" dirty="0">
                <a:latin typeface="Microsoft YaHei UI" panose="020B0503020204020204" pitchFamily="34" charset="-122"/>
                <a:ea typeface="Microsoft YaHei UI" panose="020B0503020204020204" pitchFamily="34" charset="-122"/>
              </a:rPr>
              <a:t> </a:t>
            </a:r>
          </a:p>
        </p:txBody>
      </p:sp>
      <p:sp>
        <p:nvSpPr>
          <p:cNvPr id="6" name="内容占位符 5">
            <a:extLst>
              <a:ext uri="{FF2B5EF4-FFF2-40B4-BE49-F238E27FC236}">
                <a16:creationId xmlns="" xmlns:a16="http://schemas.microsoft.com/office/drawing/2014/main" id="{B89F0EB5-A495-4A5D-A30A-1E2A3A467276}"/>
              </a:ext>
            </a:extLst>
          </p:cNvPr>
          <p:cNvSpPr>
            <a:spLocks noGrp="1"/>
          </p:cNvSpPr>
          <p:nvPr>
            <p:ph idx="1"/>
          </p:nvPr>
        </p:nvSpPr>
        <p:spPr>
          <a:xfrm>
            <a:off x="1143000" y="1408671"/>
            <a:ext cx="10195560" cy="4687330"/>
          </a:xfrm>
        </p:spPr>
        <p:txBody>
          <a:bodyPr/>
          <a:lstStyle/>
          <a:p>
            <a:pPr marL="45720" indent="0" algn="just">
              <a:buNone/>
            </a:pPr>
            <a:r>
              <a:rPr lang="en-US" altLang="zh-CN" sz="2800" dirty="0" smtClean="0"/>
              <a:t>      </a:t>
            </a:r>
            <a:r>
              <a:rPr lang="zh-CN" altLang="zh-CN" sz="2400" dirty="0" smtClean="0"/>
              <a:t>动词</a:t>
            </a:r>
            <a:r>
              <a:rPr lang="zh-CN" altLang="zh-CN" sz="2400" dirty="0"/>
              <a:t>与周边名词的搭配是一个大课题。投射理论的研究者们认为，句法的实现形式是动词语义投射的结果，动词的词汇语义表征决定句子的结构</a:t>
            </a:r>
            <a:r>
              <a:rPr lang="zh-CN" altLang="zh-CN" sz="2400" dirty="0" smtClean="0"/>
              <a:t>。</a:t>
            </a:r>
            <a:endParaRPr lang="en-US" altLang="zh-CN" sz="2400" dirty="0" smtClean="0"/>
          </a:p>
          <a:p>
            <a:pPr marL="502920" indent="-457200" algn="just">
              <a:buFont typeface="+mj-lt"/>
              <a:buAutoNum type="arabicParenR"/>
            </a:pPr>
            <a:r>
              <a:rPr lang="zh-CN" altLang="zh-CN" sz="2800" dirty="0" smtClean="0"/>
              <a:t>什么</a:t>
            </a:r>
            <a:r>
              <a:rPr lang="zh-CN" altLang="zh-CN" sz="2800" dirty="0"/>
              <a:t>是投射理论？是在何种背景下提出的？它是如何处理词汇语义的</a:t>
            </a:r>
            <a:r>
              <a:rPr lang="zh-CN" altLang="zh-CN" sz="2800" dirty="0" smtClean="0"/>
              <a:t>？</a:t>
            </a:r>
            <a:endParaRPr lang="en-US" altLang="zh-CN" sz="2800" dirty="0" smtClean="0"/>
          </a:p>
          <a:p>
            <a:pPr marL="502920" indent="-457200" algn="just">
              <a:buFont typeface="+mj-lt"/>
              <a:buAutoNum type="arabicParenR"/>
            </a:pPr>
            <a:r>
              <a:rPr lang="zh-CN" altLang="zh-CN" sz="2800" dirty="0" smtClean="0"/>
              <a:t>映射</a:t>
            </a:r>
            <a:r>
              <a:rPr lang="zh-CN" altLang="zh-CN" sz="2800" dirty="0"/>
              <a:t>的模式有哪些？为何产生众多的映射模式</a:t>
            </a:r>
            <a:r>
              <a:rPr lang="en-US" altLang="zh-CN" sz="2800" dirty="0"/>
              <a:t>? </a:t>
            </a:r>
            <a:r>
              <a:rPr lang="zh-CN" altLang="zh-CN" sz="2800" dirty="0"/>
              <a:t>怎样产生映射？</a:t>
            </a:r>
            <a:endParaRPr lang="en-GB" altLang="zh-CN" sz="2800" dirty="0"/>
          </a:p>
          <a:p>
            <a:pPr marL="502920" indent="-457200" algn="just">
              <a:buFont typeface="+mj-lt"/>
              <a:buAutoNum type="arabicParenR"/>
            </a:pPr>
            <a:r>
              <a:rPr lang="zh-CN" altLang="zh-CN" sz="2800" dirty="0"/>
              <a:t>怎样产生映射？映射理论能解释所有的论元实现形式吗？理论的局限性在</a:t>
            </a:r>
            <a:r>
              <a:rPr lang="zh-CN" altLang="zh-CN" sz="2800" dirty="0" smtClean="0"/>
              <a:t>哪里</a:t>
            </a:r>
            <a:r>
              <a:rPr lang="zh-CN" altLang="en-US" sz="2800" dirty="0" smtClean="0"/>
              <a:t>？</a:t>
            </a:r>
            <a:endParaRPr lang="en-US" altLang="zh-CN" sz="2800" dirty="0" smtClean="0"/>
          </a:p>
          <a:p>
            <a:pPr marL="502920" indent="-457200" algn="just">
              <a:buFont typeface="+mj-lt"/>
              <a:buAutoNum type="arabicParenR"/>
            </a:pPr>
            <a:r>
              <a:rPr lang="zh-CN" altLang="zh-CN" sz="2800" dirty="0"/>
              <a:t>形式句法中的投射与认知语言学中的投射有何异同？</a:t>
            </a:r>
            <a:endParaRPr lang="en-GB" sz="2800" dirty="0"/>
          </a:p>
        </p:txBody>
      </p:sp>
      <p:sp>
        <p:nvSpPr>
          <p:cNvPr id="3" name="思想气泡: 云 2">
            <a:extLst>
              <a:ext uri="{FF2B5EF4-FFF2-40B4-BE49-F238E27FC236}">
                <a16:creationId xmlns="" xmlns:a16="http://schemas.microsoft.com/office/drawing/2014/main" id="{872B630A-6F79-4108-91D2-8B7D1634EA1A}"/>
              </a:ext>
            </a:extLst>
          </p:cNvPr>
          <p:cNvSpPr/>
          <p:nvPr/>
        </p:nvSpPr>
        <p:spPr>
          <a:xfrm>
            <a:off x="6797040" y="518160"/>
            <a:ext cx="812800" cy="670560"/>
          </a:xfrm>
          <a:prstGeom prst="cloudCallou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2533214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833155" y="442574"/>
            <a:ext cx="9875520" cy="1356360"/>
          </a:xfrm>
        </p:spPr>
        <p:txBody>
          <a:bodyPr rtlCol="0">
            <a:normAutofit/>
          </a:bodyPr>
          <a:lstStyle/>
          <a:p>
            <a:r>
              <a:rPr lang="en-US" altLang="zh-CN" dirty="0" smtClean="0"/>
              <a:t>2</a:t>
            </a:r>
            <a:r>
              <a:rPr lang="en-GB" altLang="zh-CN" dirty="0" smtClean="0"/>
              <a:t>2.3</a:t>
            </a:r>
            <a:r>
              <a:rPr lang="zh-CN" altLang="zh-CN" dirty="0"/>
              <a:t>什么是投射理论</a:t>
            </a:r>
            <a:r>
              <a:rPr lang="zh-CN" altLang="zh-CN" dirty="0" smtClean="0"/>
              <a:t>？是</a:t>
            </a:r>
            <a:r>
              <a:rPr lang="zh-CN" altLang="zh-CN" dirty="0"/>
              <a:t>在何种背景下提出的？它是如何处理词汇语义的？</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 xmlns:a16="http://schemas.microsoft.com/office/drawing/2014/main" id="{79AA3F49-E7A4-4660-84DA-0DC43809C2DB}"/>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10608820" y="564701"/>
            <a:ext cx="914400" cy="914400"/>
          </a:xfrm>
          <a:prstGeom prst="rect">
            <a:avLst/>
          </a:prstGeom>
        </p:spPr>
      </p:pic>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751840" y="1968843"/>
            <a:ext cx="10688320" cy="4387264"/>
          </a:xfrm>
        </p:spPr>
        <p:txBody>
          <a:bodyPr>
            <a:noAutofit/>
          </a:bodyPr>
          <a:lstStyle/>
          <a:p>
            <a:pPr marL="45720" indent="0">
              <a:lnSpc>
                <a:spcPct val="150000"/>
              </a:lnSpc>
              <a:buNone/>
            </a:pPr>
            <a:r>
              <a:rPr lang="en-US" altLang="zh-CN" sz="2400" dirty="0" smtClean="0"/>
              <a:t>       </a:t>
            </a:r>
            <a:r>
              <a:rPr lang="zh-CN" altLang="zh-CN" sz="2400" dirty="0" smtClean="0"/>
              <a:t>词汇</a:t>
            </a:r>
            <a:r>
              <a:rPr lang="zh-CN" altLang="zh-CN" sz="2400" dirty="0"/>
              <a:t>意义，不管表征为动词周边的语义角色（</a:t>
            </a:r>
            <a:r>
              <a:rPr lang="en-US" altLang="zh-CN" sz="2400" dirty="0"/>
              <a:t>semantic role</a:t>
            </a:r>
            <a:r>
              <a:rPr lang="zh-CN" altLang="zh-CN" sz="2400" dirty="0"/>
              <a:t>，如</a:t>
            </a:r>
            <a:r>
              <a:rPr lang="en-US" altLang="zh-CN" sz="2400" dirty="0"/>
              <a:t>agent</a:t>
            </a:r>
            <a:r>
              <a:rPr lang="zh-CN" altLang="zh-CN" sz="2400" dirty="0"/>
              <a:t>，</a:t>
            </a:r>
            <a:r>
              <a:rPr lang="en-US" altLang="zh-CN" sz="2400" dirty="0"/>
              <a:t>patient</a:t>
            </a:r>
            <a:r>
              <a:rPr lang="zh-CN" altLang="zh-CN" sz="2400" dirty="0"/>
              <a:t>），还是谓词分解后的概念要素，或者是基于不同的词汇化方式，语义角色都构成数量有限、互不重叠的系统，句法层面的主语、间接宾语、直接宾语等构成另一个系统</a:t>
            </a:r>
            <a:r>
              <a:rPr lang="zh-CN" altLang="zh-CN" sz="2400" dirty="0" smtClean="0"/>
              <a:t>。</a:t>
            </a:r>
            <a:endParaRPr lang="en-US" altLang="zh-CN" sz="2400" dirty="0" smtClean="0"/>
          </a:p>
          <a:p>
            <a:pPr marL="45720" indent="0">
              <a:lnSpc>
                <a:spcPct val="150000"/>
              </a:lnSpc>
              <a:buNone/>
            </a:pPr>
            <a:r>
              <a:rPr lang="en-US" altLang="zh-CN" sz="2400" dirty="0"/>
              <a:t> </a:t>
            </a:r>
            <a:r>
              <a:rPr lang="en-US" altLang="zh-CN" sz="2400" dirty="0" smtClean="0"/>
              <a:t>      </a:t>
            </a:r>
            <a:r>
              <a:rPr lang="zh-CN" altLang="zh-CN" sz="2400" dirty="0" smtClean="0"/>
              <a:t>当</a:t>
            </a:r>
            <a:r>
              <a:rPr lang="zh-CN" altLang="zh-CN" sz="2400" dirty="0"/>
              <a:t>两个系统发生关系，尤其是一个系统单向影响另一个系统时，语言学家们很自然想到了两个集合之间的映射，即词汇意义向句子结构的映射。语义角色是对具体动词语义要素的抽象，比如施事（</a:t>
            </a:r>
            <a:r>
              <a:rPr lang="en-US" altLang="zh-CN" sz="2400" dirty="0"/>
              <a:t>agent</a:t>
            </a:r>
            <a:r>
              <a:rPr lang="zh-CN" altLang="zh-CN" sz="2400" dirty="0"/>
              <a:t>）是对任何事件发起者的统称。</a:t>
            </a:r>
          </a:p>
        </p:txBody>
      </p:sp>
    </p:spTree>
    <p:extLst>
      <p:ext uri="{BB962C8B-B14F-4D97-AF65-F5344CB8AC3E}">
        <p14:creationId xmlns:p14="http://schemas.microsoft.com/office/powerpoint/2010/main" val="147169874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833155" y="442574"/>
            <a:ext cx="9875520" cy="1356360"/>
          </a:xfrm>
        </p:spPr>
        <p:txBody>
          <a:bodyPr rtlCol="0">
            <a:normAutofit/>
          </a:bodyPr>
          <a:lstStyle/>
          <a:p>
            <a:r>
              <a:rPr lang="en-US" altLang="zh-CN" dirty="0" smtClean="0"/>
              <a:t>2</a:t>
            </a:r>
            <a:r>
              <a:rPr lang="en-GB" altLang="zh-CN" dirty="0" smtClean="0"/>
              <a:t>2.3</a:t>
            </a:r>
            <a:r>
              <a:rPr lang="zh-CN" altLang="zh-CN" dirty="0"/>
              <a:t>什么是投射理论</a:t>
            </a:r>
            <a:r>
              <a:rPr lang="zh-CN" altLang="zh-CN" dirty="0" smtClean="0"/>
              <a:t>？是</a:t>
            </a:r>
            <a:r>
              <a:rPr lang="zh-CN" altLang="zh-CN" dirty="0"/>
              <a:t>在何种背景下提出的？它是如何处理词汇语义的？</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 xmlns:a16="http://schemas.microsoft.com/office/drawing/2014/main" id="{79AA3F49-E7A4-4660-84DA-0DC43809C2DB}"/>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10608820" y="564701"/>
            <a:ext cx="914400" cy="914400"/>
          </a:xfrm>
          <a:prstGeom prst="rect">
            <a:avLst/>
          </a:prstGeom>
        </p:spPr>
      </p:pic>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751840" y="1968843"/>
            <a:ext cx="10688320" cy="4387264"/>
          </a:xfrm>
        </p:spPr>
        <p:txBody>
          <a:bodyPr>
            <a:noAutofit/>
          </a:bodyPr>
          <a:lstStyle/>
          <a:p>
            <a:pPr marL="45720" indent="0">
              <a:lnSpc>
                <a:spcPct val="150000"/>
              </a:lnSpc>
              <a:buNone/>
            </a:pPr>
            <a:r>
              <a:rPr lang="en-US" altLang="zh-CN" sz="2400" dirty="0" smtClean="0"/>
              <a:t>       </a:t>
            </a:r>
            <a:r>
              <a:rPr lang="zh-CN" altLang="zh-CN" sz="2400" dirty="0" smtClean="0"/>
              <a:t>自</a:t>
            </a:r>
            <a:r>
              <a:rPr lang="en-US" altLang="zh-CN" sz="2400" dirty="0"/>
              <a:t>Gruber</a:t>
            </a:r>
            <a:r>
              <a:rPr lang="zh-CN" altLang="zh-CN" sz="2400" dirty="0"/>
              <a:t>和</a:t>
            </a:r>
            <a:r>
              <a:rPr lang="en-US" altLang="zh-CN" sz="2400" dirty="0"/>
              <a:t>Fillmore</a:t>
            </a:r>
            <a:r>
              <a:rPr lang="zh-CN" altLang="zh-CN" sz="2400" dirty="0"/>
              <a:t>分别对词汇关系的研究和深层的语义格研究以来，许多学者发现动词语义角色和句法位置有着对应的关系，并开始探索二者之间的联接机制和制约条件。词汇与句法的界面研究“谓语动词能否以及在多大程度上与子句结构相互联系”。传统的界面研究主要关注动词的哪些意义影响子句结构，这些意义如何表征，以及动词意义对子句结构的影响是如何实现的。由于词汇语义与句法结构之间是单向的函数关系，这些理论统称为映射理论。</a:t>
            </a:r>
          </a:p>
        </p:txBody>
      </p:sp>
    </p:spTree>
    <p:extLst>
      <p:ext uri="{BB962C8B-B14F-4D97-AF65-F5344CB8AC3E}">
        <p14:creationId xmlns:p14="http://schemas.microsoft.com/office/powerpoint/2010/main" val="19222676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1096766" y="244867"/>
            <a:ext cx="9875520" cy="1356360"/>
          </a:xfrm>
        </p:spPr>
        <p:txBody>
          <a:bodyPr rtlCol="0"/>
          <a:lstStyle/>
          <a:p>
            <a:r>
              <a:rPr lang="en-US" altLang="zh-CN" dirty="0" smtClean="0"/>
              <a:t>19</a:t>
            </a:r>
            <a:r>
              <a:rPr lang="en-GB" altLang="zh-CN" dirty="0" smtClean="0"/>
              <a:t>.3 </a:t>
            </a:r>
            <a:r>
              <a:rPr lang="zh-CN" altLang="zh-CN" dirty="0" smtClean="0"/>
              <a:t>格</a:t>
            </a:r>
            <a:r>
              <a:rPr lang="zh-CN" altLang="zh-CN" dirty="0"/>
              <a:t>是什么？格是怎样实现的？</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 xmlns:a16="http://schemas.microsoft.com/office/drawing/2014/main" id="{79AA3F49-E7A4-4660-84DA-0DC43809C2DB}"/>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9735610" y="465847"/>
            <a:ext cx="914400" cy="914400"/>
          </a:xfrm>
          <a:prstGeom prst="rect">
            <a:avLst/>
          </a:prstGeom>
        </p:spPr>
      </p:pic>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751840" y="1640354"/>
            <a:ext cx="10328052" cy="4715753"/>
          </a:xfrm>
        </p:spPr>
        <p:txBody>
          <a:bodyPr>
            <a:noAutofit/>
          </a:bodyPr>
          <a:lstStyle/>
          <a:p>
            <a:pPr marL="45720" indent="0">
              <a:buNone/>
            </a:pPr>
            <a:r>
              <a:rPr lang="en-US" altLang="zh-CN" sz="2400" dirty="0" smtClean="0"/>
              <a:t>       </a:t>
            </a:r>
            <a:r>
              <a:rPr lang="zh-CN" altLang="zh-CN" sz="2400" dirty="0" smtClean="0"/>
              <a:t>以</a:t>
            </a:r>
            <a:r>
              <a:rPr lang="zh-CN" altLang="zh-CN" sz="2400" dirty="0"/>
              <a:t>英语为例，格是名词所特有的形式，对应着介词和名词的合并，有三种实现</a:t>
            </a:r>
            <a:r>
              <a:rPr lang="zh-CN" altLang="zh-CN" sz="2400" dirty="0" smtClean="0"/>
              <a:t>渠道</a:t>
            </a:r>
            <a:r>
              <a:rPr lang="zh-CN" altLang="en-US" sz="2400" dirty="0"/>
              <a:t>：</a:t>
            </a:r>
            <a:r>
              <a:rPr lang="en-US" altLang="zh-CN" sz="2400" dirty="0" smtClean="0"/>
              <a:t>(</a:t>
            </a:r>
            <a:r>
              <a:rPr lang="en-US" altLang="zh-CN" sz="2400" dirty="0"/>
              <a:t>1)</a:t>
            </a:r>
            <a:r>
              <a:rPr lang="zh-CN" altLang="zh-CN" sz="2400" dirty="0"/>
              <a:t>曲折变化；</a:t>
            </a:r>
            <a:r>
              <a:rPr lang="en-US" altLang="zh-CN" sz="2400" dirty="0"/>
              <a:t>(2)</a:t>
            </a:r>
            <a:r>
              <a:rPr lang="zh-CN" altLang="zh-CN" sz="2400" dirty="0"/>
              <a:t>跟在介词后；</a:t>
            </a:r>
            <a:r>
              <a:rPr lang="en-US" altLang="zh-CN" sz="2400" dirty="0"/>
              <a:t>(3)</a:t>
            </a:r>
            <a:r>
              <a:rPr lang="zh-CN" altLang="zh-CN" sz="2400" dirty="0"/>
              <a:t>词序（胡壮麟，</a:t>
            </a:r>
            <a:r>
              <a:rPr lang="en-US" altLang="zh-CN" sz="2400" dirty="0"/>
              <a:t>2011</a:t>
            </a:r>
            <a:r>
              <a:rPr lang="zh-CN" altLang="zh-CN" sz="2400" dirty="0"/>
              <a:t>）</a:t>
            </a:r>
            <a:r>
              <a:rPr lang="zh-CN" altLang="zh-CN" sz="2400" dirty="0" smtClean="0"/>
              <a:t>。</a:t>
            </a:r>
            <a:endParaRPr lang="en-US" altLang="zh-CN" sz="2400" dirty="0" smtClean="0"/>
          </a:p>
          <a:p>
            <a:pPr marL="45720" indent="0">
              <a:buNone/>
            </a:pPr>
            <a:r>
              <a:rPr lang="en-US" altLang="zh-CN" sz="2400" dirty="0" smtClean="0"/>
              <a:t>  </a:t>
            </a:r>
            <a:r>
              <a:rPr lang="zh-CN" altLang="zh-CN" sz="2400" dirty="0" smtClean="0"/>
              <a:t>例如</a:t>
            </a:r>
            <a:r>
              <a:rPr lang="zh-CN" altLang="zh-CN" sz="2400" dirty="0"/>
              <a:t>：</a:t>
            </a:r>
          </a:p>
          <a:p>
            <a:pPr marL="45720" indent="0">
              <a:buNone/>
            </a:pPr>
            <a:r>
              <a:rPr lang="en-US" altLang="zh-CN" sz="2400" dirty="0" smtClean="0"/>
              <a:t> (</a:t>
            </a:r>
            <a:r>
              <a:rPr lang="en-US" altLang="zh-CN" sz="2400" dirty="0"/>
              <a:t>1)  the </a:t>
            </a:r>
            <a:r>
              <a:rPr lang="en-US" altLang="zh-CN" sz="2400" u="sng" dirty="0"/>
              <a:t>student</a:t>
            </a:r>
            <a:r>
              <a:rPr lang="en-US" altLang="zh-CN" sz="2400" dirty="0"/>
              <a:t>’s book</a:t>
            </a:r>
            <a:endParaRPr lang="zh-CN" altLang="zh-CN" sz="2400" dirty="0"/>
          </a:p>
          <a:p>
            <a:pPr marL="45720" indent="0">
              <a:buNone/>
            </a:pPr>
            <a:r>
              <a:rPr lang="en-US" altLang="zh-CN" sz="2400" dirty="0" smtClean="0"/>
              <a:t> (</a:t>
            </a:r>
            <a:r>
              <a:rPr lang="en-US" altLang="zh-CN" sz="2400" dirty="0"/>
              <a:t>2)  provide him with </a:t>
            </a:r>
            <a:r>
              <a:rPr lang="en-US" altLang="zh-CN" sz="2400" u="sng" dirty="0"/>
              <a:t>a guidebook</a:t>
            </a:r>
            <a:r>
              <a:rPr lang="en-US" altLang="zh-CN" sz="2400" dirty="0"/>
              <a:t>; go shopping with </a:t>
            </a:r>
            <a:r>
              <a:rPr lang="en-US" altLang="zh-CN" sz="2400" u="sng" dirty="0"/>
              <a:t>my friend</a:t>
            </a:r>
            <a:endParaRPr lang="zh-CN" altLang="zh-CN" sz="2400" dirty="0"/>
          </a:p>
          <a:p>
            <a:pPr marL="45720" indent="0">
              <a:buNone/>
            </a:pPr>
            <a:r>
              <a:rPr lang="en-US" altLang="zh-CN" sz="2400" dirty="0" smtClean="0"/>
              <a:t> (</a:t>
            </a:r>
            <a:r>
              <a:rPr lang="en-US" altLang="zh-CN" sz="2400" dirty="0"/>
              <a:t>3)  </a:t>
            </a:r>
            <a:r>
              <a:rPr lang="en-US" altLang="zh-CN" sz="2400" u="sng" dirty="0"/>
              <a:t>Mike</a:t>
            </a:r>
            <a:r>
              <a:rPr lang="en-US" altLang="zh-CN" sz="2400" dirty="0"/>
              <a:t> loves </a:t>
            </a:r>
            <a:r>
              <a:rPr lang="en-US" altLang="zh-CN" sz="2400" u="sng" dirty="0"/>
              <a:t>Marry</a:t>
            </a:r>
            <a:r>
              <a:rPr lang="en-US" altLang="zh-CN" sz="2400" dirty="0"/>
              <a:t>; </a:t>
            </a:r>
            <a:r>
              <a:rPr lang="en-US" altLang="zh-CN" sz="2400" u="sng" dirty="0"/>
              <a:t>Marry</a:t>
            </a:r>
            <a:r>
              <a:rPr lang="en-US" altLang="zh-CN" sz="2400" dirty="0"/>
              <a:t> loves </a:t>
            </a:r>
            <a:r>
              <a:rPr lang="en-US" altLang="zh-CN" sz="2400" u="sng" dirty="0" smtClean="0"/>
              <a:t>Mike</a:t>
            </a:r>
          </a:p>
          <a:p>
            <a:pPr marL="45720" indent="0">
              <a:buNone/>
            </a:pPr>
            <a:endParaRPr lang="zh-CN" altLang="zh-CN" sz="2400" dirty="0"/>
          </a:p>
          <a:p>
            <a:pPr marL="45720" indent="0">
              <a:buNone/>
            </a:pPr>
            <a:r>
              <a:rPr lang="en-US" altLang="zh-CN" sz="2400" dirty="0" smtClean="0"/>
              <a:t>       </a:t>
            </a:r>
            <a:r>
              <a:rPr lang="zh-CN" altLang="zh-CN" sz="2400" dirty="0" smtClean="0"/>
              <a:t>上述</a:t>
            </a:r>
            <a:r>
              <a:rPr lang="zh-CN" altLang="zh-CN" sz="2400" dirty="0"/>
              <a:t>例子中的划线部分就在句子当中起着不同的作用，就是不同类型的格。</a:t>
            </a:r>
          </a:p>
        </p:txBody>
      </p:sp>
    </p:spTree>
    <p:extLst>
      <p:ext uri="{BB962C8B-B14F-4D97-AF65-F5344CB8AC3E}">
        <p14:creationId xmlns:p14="http://schemas.microsoft.com/office/powerpoint/2010/main" val="327234362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808441" y="459049"/>
            <a:ext cx="9875520" cy="1356360"/>
          </a:xfrm>
        </p:spPr>
        <p:txBody>
          <a:bodyPr rtlCol="0">
            <a:normAutofit/>
          </a:bodyPr>
          <a:lstStyle/>
          <a:p>
            <a:r>
              <a:rPr lang="en-US" altLang="zh-CN" dirty="0" smtClean="0"/>
              <a:t>2</a:t>
            </a:r>
            <a:r>
              <a:rPr lang="en-GB" altLang="zh-CN" dirty="0" smtClean="0"/>
              <a:t>2.3</a:t>
            </a:r>
            <a:r>
              <a:rPr lang="zh-CN" altLang="zh-CN" dirty="0"/>
              <a:t>什么是投射理论</a:t>
            </a:r>
            <a:r>
              <a:rPr lang="zh-CN" altLang="zh-CN" dirty="0" smtClean="0"/>
              <a:t>？是</a:t>
            </a:r>
            <a:r>
              <a:rPr lang="zh-CN" altLang="zh-CN" dirty="0"/>
              <a:t>在何种背景下提出的？它是如何处理词汇语义的？</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 xmlns:a16="http://schemas.microsoft.com/office/drawing/2014/main" id="{79AA3F49-E7A4-4660-84DA-0DC43809C2DB}"/>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10608820" y="564701"/>
            <a:ext cx="914400" cy="914400"/>
          </a:xfrm>
          <a:prstGeom prst="rect">
            <a:avLst/>
          </a:prstGeom>
        </p:spPr>
      </p:pic>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751840" y="1968843"/>
            <a:ext cx="10688320" cy="4387264"/>
          </a:xfrm>
        </p:spPr>
        <p:txBody>
          <a:bodyPr>
            <a:noAutofit/>
          </a:bodyPr>
          <a:lstStyle/>
          <a:p>
            <a:pPr marL="45720" indent="0">
              <a:lnSpc>
                <a:spcPct val="150000"/>
              </a:lnSpc>
              <a:buNone/>
            </a:pPr>
            <a:r>
              <a:rPr lang="zh-CN" altLang="zh-CN" sz="2400" dirty="0" smtClean="0"/>
              <a:t>映射</a:t>
            </a:r>
            <a:r>
              <a:rPr lang="zh-CN" altLang="zh-CN" sz="2400" dirty="0"/>
              <a:t>理论处理对词汇语义处理有两种方式：</a:t>
            </a:r>
          </a:p>
          <a:p>
            <a:pPr marL="45720" indent="0">
              <a:lnSpc>
                <a:spcPct val="150000"/>
              </a:lnSpc>
              <a:buNone/>
            </a:pPr>
            <a:r>
              <a:rPr lang="zh-CN" altLang="en-US" sz="2400" dirty="0"/>
              <a:t>☛</a:t>
            </a:r>
            <a:r>
              <a:rPr lang="zh-CN" altLang="zh-CN" sz="2400" b="1" dirty="0" smtClean="0"/>
              <a:t>第一</a:t>
            </a:r>
            <a:r>
              <a:rPr lang="zh-CN" altLang="zh-CN" sz="2400" b="1" dirty="0"/>
              <a:t>种类型是</a:t>
            </a:r>
            <a:r>
              <a:rPr lang="zh-CN" altLang="zh-CN" sz="2400" b="1" u="sng" dirty="0"/>
              <a:t>罗列动词的语义角色</a:t>
            </a:r>
            <a:r>
              <a:rPr lang="zh-CN" altLang="zh-CN" sz="2400" dirty="0"/>
              <a:t>（如“施事”和“受事”），即把动词概念框架中必须有的名词成分罗列出来</a:t>
            </a:r>
            <a:r>
              <a:rPr lang="zh-CN" altLang="zh-CN" sz="2400" dirty="0" smtClean="0"/>
              <a:t>。</a:t>
            </a:r>
            <a:endParaRPr lang="en-US" altLang="zh-CN" sz="2400" dirty="0" smtClean="0"/>
          </a:p>
          <a:p>
            <a:pPr marL="45720" indent="0">
              <a:lnSpc>
                <a:spcPct val="150000"/>
              </a:lnSpc>
              <a:buNone/>
            </a:pPr>
            <a:r>
              <a:rPr lang="en-US" altLang="zh-CN" sz="2400" dirty="0" smtClean="0"/>
              <a:t>       </a:t>
            </a:r>
            <a:r>
              <a:rPr lang="zh-CN" altLang="zh-CN" sz="2400" dirty="0" smtClean="0"/>
              <a:t>詹卫东</a:t>
            </a:r>
            <a:r>
              <a:rPr lang="zh-CN" altLang="zh-CN" sz="2400" dirty="0"/>
              <a:t>（</a:t>
            </a:r>
            <a:r>
              <a:rPr lang="en-US" altLang="zh-CN" sz="2400" dirty="0"/>
              <a:t>2004</a:t>
            </a:r>
            <a:r>
              <a:rPr lang="zh-CN" altLang="zh-CN" sz="2400" dirty="0"/>
              <a:t>）把动词与语义角色的关系形象比喻成“动词在自己”周围挖坑的能力。语义角色对子句结构成分的影响是通过前者对后者的映射实现的。</a:t>
            </a:r>
          </a:p>
        </p:txBody>
      </p:sp>
    </p:spTree>
    <p:extLst>
      <p:ext uri="{BB962C8B-B14F-4D97-AF65-F5344CB8AC3E}">
        <p14:creationId xmlns:p14="http://schemas.microsoft.com/office/powerpoint/2010/main" val="169053288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808441" y="459049"/>
            <a:ext cx="9875520" cy="1356360"/>
          </a:xfrm>
        </p:spPr>
        <p:txBody>
          <a:bodyPr rtlCol="0">
            <a:normAutofit/>
          </a:bodyPr>
          <a:lstStyle/>
          <a:p>
            <a:r>
              <a:rPr lang="en-US" altLang="zh-CN" dirty="0" smtClean="0"/>
              <a:t>2</a:t>
            </a:r>
            <a:r>
              <a:rPr lang="en-GB" altLang="zh-CN" dirty="0" smtClean="0"/>
              <a:t>2.3</a:t>
            </a:r>
            <a:r>
              <a:rPr lang="zh-CN" altLang="zh-CN" dirty="0"/>
              <a:t>什么是投射理论</a:t>
            </a:r>
            <a:r>
              <a:rPr lang="zh-CN" altLang="zh-CN" dirty="0" smtClean="0"/>
              <a:t>？是</a:t>
            </a:r>
            <a:r>
              <a:rPr lang="zh-CN" altLang="zh-CN" dirty="0"/>
              <a:t>在何种背景下提出的？它是如何处理词汇语义的？</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教师">
            <a:extLst>
              <a:ext uri="{FF2B5EF4-FFF2-40B4-BE49-F238E27FC236}">
                <a16:creationId xmlns="" xmlns:a16="http://schemas.microsoft.com/office/drawing/2014/main" id="{79AA3F49-E7A4-4660-84DA-0DC43809C2DB}"/>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10608820" y="564701"/>
            <a:ext cx="914400" cy="914400"/>
          </a:xfrm>
          <a:prstGeom prst="rect">
            <a:avLst/>
          </a:prstGeom>
        </p:spPr>
      </p:pic>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757881" y="1820562"/>
            <a:ext cx="10765339" cy="4535545"/>
          </a:xfrm>
        </p:spPr>
        <p:txBody>
          <a:bodyPr>
            <a:noAutofit/>
          </a:bodyPr>
          <a:lstStyle/>
          <a:p>
            <a:pPr marL="45720" indent="0">
              <a:buNone/>
            </a:pPr>
            <a:r>
              <a:rPr lang="zh-CN" altLang="en-US" sz="2000" dirty="0"/>
              <a:t>☛</a:t>
            </a:r>
            <a:r>
              <a:rPr lang="zh-CN" altLang="zh-CN" sz="2000" b="1" dirty="0" smtClean="0"/>
              <a:t>第二</a:t>
            </a:r>
            <a:r>
              <a:rPr lang="zh-CN" altLang="zh-CN" sz="2000" b="1" dirty="0"/>
              <a:t>类是</a:t>
            </a:r>
            <a:r>
              <a:rPr lang="zh-CN" altLang="zh-CN" sz="2000" b="1" u="sng" dirty="0"/>
              <a:t>谓词语义的</a:t>
            </a:r>
            <a:r>
              <a:rPr lang="zh-CN" altLang="zh-CN" sz="2000" b="1" u="sng" dirty="0" smtClean="0"/>
              <a:t>分解</a:t>
            </a:r>
            <a:endParaRPr lang="en-US" altLang="zh-CN" sz="2000" b="1" dirty="0" smtClean="0"/>
          </a:p>
          <a:p>
            <a:pPr marL="45720" indent="0">
              <a:buNone/>
            </a:pPr>
            <a:r>
              <a:rPr lang="en-US" altLang="zh-CN" sz="2000" dirty="0" smtClean="0"/>
              <a:t>       </a:t>
            </a:r>
            <a:r>
              <a:rPr lang="zh-CN" altLang="zh-CN" sz="2000" dirty="0" smtClean="0"/>
              <a:t>谓词</a:t>
            </a:r>
            <a:r>
              <a:rPr lang="zh-CN" altLang="zh-CN" sz="2000" dirty="0"/>
              <a:t>语义的分解是在特定的维度上进行的。通过谓词分解，可以找到谓词的概念特征与子句成分之间的对应规律。本质上也是从词汇语义向子句结构的映射</a:t>
            </a:r>
            <a:r>
              <a:rPr lang="zh-CN" altLang="zh-CN" sz="2000" dirty="0" smtClean="0"/>
              <a:t>。</a:t>
            </a:r>
            <a:endParaRPr lang="en-US" altLang="zh-CN" sz="2000" dirty="0" smtClean="0"/>
          </a:p>
          <a:p>
            <a:pPr marL="45720" indent="0">
              <a:buNone/>
            </a:pPr>
            <a:r>
              <a:rPr lang="en-US" altLang="zh-CN" sz="2000" dirty="0" smtClean="0"/>
              <a:t>       </a:t>
            </a:r>
            <a:r>
              <a:rPr lang="en-US" altLang="zh-CN" sz="2000" dirty="0" err="1" smtClean="0"/>
              <a:t>Jackendoff</a:t>
            </a:r>
            <a:r>
              <a:rPr lang="zh-CN" altLang="zh-CN" sz="2000" dirty="0"/>
              <a:t>（</a:t>
            </a:r>
            <a:r>
              <a:rPr lang="en-US" altLang="zh-CN" sz="2000" dirty="0"/>
              <a:t>1990</a:t>
            </a:r>
            <a:r>
              <a:rPr lang="zh-CN" altLang="zh-CN" sz="2000" dirty="0"/>
              <a:t>）认为可以从两个层面来表征动词意义，即题元层面和动作层面，两个层面都向子句结构层面映射</a:t>
            </a:r>
            <a:r>
              <a:rPr lang="zh-CN" altLang="zh-CN" sz="2000" dirty="0" smtClean="0"/>
              <a:t>。</a:t>
            </a:r>
            <a:endParaRPr lang="en-US" altLang="zh-CN" sz="2000" dirty="0" smtClean="0"/>
          </a:p>
          <a:p>
            <a:pPr marL="45720" indent="0">
              <a:buNone/>
            </a:pPr>
            <a:r>
              <a:rPr lang="en-US" altLang="zh-CN" sz="2000" dirty="0" smtClean="0"/>
              <a:t>       </a:t>
            </a:r>
            <a:r>
              <a:rPr lang="en-US" altLang="zh-CN" sz="2000" dirty="0" err="1" smtClean="0"/>
              <a:t>Tenny</a:t>
            </a:r>
            <a:r>
              <a:rPr lang="zh-CN" altLang="zh-CN" sz="2000" dirty="0"/>
              <a:t>（</a:t>
            </a:r>
            <a:r>
              <a:rPr lang="en-US" altLang="zh-CN" sz="2000" dirty="0"/>
              <a:t>1994</a:t>
            </a:r>
            <a:r>
              <a:rPr lang="zh-CN" altLang="zh-CN" sz="2000" dirty="0"/>
              <a:t>）“体特征”这一概念，并认为谓语动词的体特征涉及对事件的测量和划界。</a:t>
            </a:r>
            <a:r>
              <a:rPr lang="en-US" altLang="zh-CN" sz="2000" dirty="0"/>
              <a:t>Croft</a:t>
            </a:r>
            <a:r>
              <a:rPr lang="zh-CN" altLang="zh-CN" sz="2000" dirty="0"/>
              <a:t>（</a:t>
            </a:r>
            <a:r>
              <a:rPr lang="en-US" altLang="zh-CN" sz="2000" dirty="0"/>
              <a:t>1991</a:t>
            </a:r>
            <a:r>
              <a:rPr lang="zh-CN" altLang="zh-CN" sz="2000" dirty="0"/>
              <a:t>）提出对事件进行分解的因果链方法，因果关系的传递是非对称的，一端是始端，对应主语；另一端是终端，对应宾语</a:t>
            </a:r>
            <a:r>
              <a:rPr lang="zh-CN" altLang="zh-CN" sz="2000" dirty="0" smtClean="0"/>
              <a:t>。</a:t>
            </a:r>
            <a:endParaRPr lang="en-US" altLang="zh-CN" sz="2000" dirty="0" smtClean="0"/>
          </a:p>
          <a:p>
            <a:pPr marL="45720" indent="0">
              <a:lnSpc>
                <a:spcPct val="100000"/>
              </a:lnSpc>
              <a:buNone/>
            </a:pPr>
            <a:r>
              <a:rPr lang="en-GB" altLang="zh-CN" sz="2000" dirty="0" smtClean="0"/>
              <a:t>-------------------------------------------------------------------------------</a:t>
            </a:r>
            <a:r>
              <a:rPr lang="en-US" altLang="zh-CN" sz="2000" dirty="0" smtClean="0"/>
              <a:t>-----------------</a:t>
            </a:r>
            <a:endParaRPr lang="zh-CN" altLang="zh-CN" sz="2000" dirty="0"/>
          </a:p>
          <a:p>
            <a:pPr marL="45720" indent="0">
              <a:lnSpc>
                <a:spcPct val="100000"/>
              </a:lnSpc>
              <a:buNone/>
            </a:pPr>
            <a:r>
              <a:rPr lang="en-US" altLang="zh-CN" sz="2000" dirty="0" smtClean="0"/>
              <a:t>      </a:t>
            </a:r>
            <a:r>
              <a:rPr lang="zh-CN" altLang="zh-CN" sz="2000" dirty="0" smtClean="0"/>
              <a:t>不管</a:t>
            </a:r>
            <a:r>
              <a:rPr lang="zh-CN" altLang="zh-CN" sz="2000" dirty="0"/>
              <a:t>表征为动词周边的语义角色，还是谓词分解后的概念特征，词汇语义对子句结构的影响主要是前者向后者的单向映射。</a:t>
            </a:r>
          </a:p>
        </p:txBody>
      </p:sp>
    </p:spTree>
    <p:extLst>
      <p:ext uri="{BB962C8B-B14F-4D97-AF65-F5344CB8AC3E}">
        <p14:creationId xmlns:p14="http://schemas.microsoft.com/office/powerpoint/2010/main" val="429414152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988541" y="244867"/>
            <a:ext cx="9983745" cy="1356360"/>
          </a:xfrm>
        </p:spPr>
        <p:txBody>
          <a:bodyPr rtlCol="0"/>
          <a:lstStyle/>
          <a:p>
            <a:r>
              <a:rPr lang="en-US" altLang="zh-CN" dirty="0"/>
              <a:t>22.4. </a:t>
            </a:r>
            <a:r>
              <a:rPr lang="zh-CN" altLang="zh-CN" dirty="0"/>
              <a:t>映射的模式有哪些？为何产生众多的映射模式</a:t>
            </a:r>
            <a:r>
              <a:rPr lang="en-US" altLang="zh-CN" dirty="0"/>
              <a:t>? </a:t>
            </a:r>
            <a:r>
              <a:rPr lang="zh-CN" altLang="zh-CN" dirty="0"/>
              <a:t>怎样产生映射？</a:t>
            </a:r>
          </a:p>
        </p:txBody>
      </p:sp>
      <p:pic>
        <p:nvPicPr>
          <p:cNvPr id="5" name="图形 4" descr="教师">
            <a:extLst>
              <a:ext uri="{FF2B5EF4-FFF2-40B4-BE49-F238E27FC236}">
                <a16:creationId xmlns="" xmlns:a16="http://schemas.microsoft.com/office/drawing/2014/main" id="{79AA3F49-E7A4-4660-84DA-0DC43809C2DB}"/>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10972286" y="465847"/>
            <a:ext cx="914400" cy="914400"/>
          </a:xfrm>
          <a:prstGeom prst="rect">
            <a:avLst/>
          </a:prstGeom>
        </p:spPr>
      </p:pic>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741680" y="1828800"/>
            <a:ext cx="10708640" cy="4663440"/>
          </a:xfrm>
        </p:spPr>
        <p:txBody>
          <a:bodyPr>
            <a:noAutofit/>
          </a:bodyPr>
          <a:lstStyle/>
          <a:p>
            <a:pPr marL="45720" indent="0">
              <a:buNone/>
            </a:pPr>
            <a:r>
              <a:rPr lang="en-US" altLang="zh-CN" sz="2400" dirty="0" smtClean="0"/>
              <a:t>       </a:t>
            </a:r>
            <a:r>
              <a:rPr lang="zh-CN" altLang="zh-CN" sz="2400" dirty="0" smtClean="0"/>
              <a:t>由于</a:t>
            </a:r>
            <a:r>
              <a:rPr lang="zh-CN" altLang="zh-CN" sz="2400" dirty="0"/>
              <a:t>语义角色的数量、名称、内涵和外延不统一，造成映射的始端不确定；另一方面，映射终端也有很大的不确定性。正是因为映射的始端和终端都不确定，所以映射模式众多。</a:t>
            </a:r>
          </a:p>
          <a:p>
            <a:pPr marL="45720" indent="0">
              <a:buNone/>
            </a:pPr>
            <a:r>
              <a:rPr lang="en-US" altLang="zh-CN" sz="2400" dirty="0" smtClean="0"/>
              <a:t>       </a:t>
            </a:r>
            <a:r>
              <a:rPr lang="zh-CN" altLang="zh-CN" sz="2400" dirty="0" smtClean="0"/>
              <a:t>有</a:t>
            </a:r>
            <a:r>
              <a:rPr lang="zh-CN" altLang="zh-CN" sz="2400" dirty="0"/>
              <a:t>以</a:t>
            </a:r>
            <a:r>
              <a:rPr lang="en-US" altLang="zh-CN" sz="2400" dirty="0"/>
              <a:t>Fillmore </a:t>
            </a:r>
            <a:r>
              <a:rPr lang="zh-CN" altLang="zh-CN" sz="2400" dirty="0"/>
              <a:t>（</a:t>
            </a:r>
            <a:r>
              <a:rPr lang="en-US" altLang="zh-CN" sz="2400" dirty="0"/>
              <a:t>1968</a:t>
            </a:r>
            <a:r>
              <a:rPr lang="zh-CN" altLang="zh-CN" sz="2400" dirty="0"/>
              <a:t>）和</a:t>
            </a:r>
            <a:r>
              <a:rPr lang="en-US" altLang="zh-CN" sz="2400" dirty="0"/>
              <a:t> Chomsky</a:t>
            </a:r>
            <a:r>
              <a:rPr lang="zh-CN" altLang="zh-CN" sz="2400" dirty="0"/>
              <a:t>（</a:t>
            </a:r>
            <a:r>
              <a:rPr lang="en-US" altLang="zh-CN" sz="2400" dirty="0"/>
              <a:t>1981</a:t>
            </a:r>
            <a:r>
              <a:rPr lang="zh-CN" altLang="zh-CN" sz="2400" dirty="0"/>
              <a:t>）为代表的一对一映射，认为每个论元只有一种语义角色</a:t>
            </a:r>
            <a:r>
              <a:rPr lang="zh-CN" altLang="zh-CN" sz="2400" dirty="0" smtClean="0"/>
              <a:t>；</a:t>
            </a:r>
            <a:endParaRPr lang="en-US" altLang="zh-CN" sz="2400" dirty="0" smtClean="0"/>
          </a:p>
          <a:p>
            <a:pPr marL="45720" indent="0">
              <a:buNone/>
            </a:pPr>
            <a:r>
              <a:rPr lang="en-US" altLang="zh-CN" sz="2400" dirty="0" smtClean="0"/>
              <a:t>       </a:t>
            </a:r>
            <a:r>
              <a:rPr lang="zh-CN" altLang="zh-CN" sz="2400" dirty="0" smtClean="0"/>
              <a:t>有</a:t>
            </a:r>
            <a:r>
              <a:rPr lang="zh-CN" altLang="zh-CN" sz="2400" dirty="0"/>
              <a:t>以</a:t>
            </a:r>
            <a:r>
              <a:rPr lang="en-US" altLang="zh-CN" sz="2400" dirty="0"/>
              <a:t>Gruber</a:t>
            </a:r>
            <a:r>
              <a:rPr lang="zh-CN" altLang="zh-CN" sz="2400" dirty="0"/>
              <a:t>（</a:t>
            </a:r>
            <a:r>
              <a:rPr lang="en-US" altLang="zh-CN" sz="2400" dirty="0"/>
              <a:t>1965</a:t>
            </a:r>
            <a:r>
              <a:rPr lang="zh-CN" altLang="zh-CN" sz="2400" dirty="0"/>
              <a:t>）和</a:t>
            </a:r>
            <a:r>
              <a:rPr lang="en-US" altLang="zh-CN" sz="2400" dirty="0" err="1"/>
              <a:t>Jackendoff</a:t>
            </a:r>
            <a:r>
              <a:rPr lang="zh-CN" altLang="zh-CN" sz="2400" dirty="0"/>
              <a:t>（</a:t>
            </a:r>
            <a:r>
              <a:rPr lang="en-US" altLang="zh-CN" sz="2400" dirty="0"/>
              <a:t>1972</a:t>
            </a:r>
            <a:r>
              <a:rPr lang="zh-CN" altLang="zh-CN" sz="2400" dirty="0"/>
              <a:t>）</a:t>
            </a:r>
            <a:r>
              <a:rPr lang="en-US" altLang="zh-CN" sz="2400" dirty="0"/>
              <a:t>,</a:t>
            </a:r>
            <a:r>
              <a:rPr lang="zh-CN" altLang="zh-CN" sz="2400" dirty="0"/>
              <a:t>为代表的多对一，一对多映射</a:t>
            </a:r>
            <a:r>
              <a:rPr lang="zh-CN" altLang="zh-CN" sz="2400" dirty="0" smtClean="0"/>
              <a:t>。</a:t>
            </a:r>
            <a:endParaRPr lang="en-US" altLang="zh-CN" sz="2400" dirty="0" smtClean="0"/>
          </a:p>
          <a:p>
            <a:pPr marL="45720" indent="0">
              <a:buNone/>
            </a:pPr>
            <a:r>
              <a:rPr lang="en-US" altLang="zh-CN" sz="2400" dirty="0" smtClean="0"/>
              <a:t>       </a:t>
            </a:r>
            <a:r>
              <a:rPr lang="zh-CN" altLang="zh-CN" sz="2400" dirty="0" smtClean="0"/>
              <a:t>有人</a:t>
            </a:r>
            <a:r>
              <a:rPr lang="zh-CN" altLang="zh-CN" sz="2400" dirty="0"/>
              <a:t>认为映射是超过语言形式的普遍现象，即普遍映射，认为词汇意义与句子结构之间具有普遍的，超越语言形式的映射关系。最具代表性的是</a:t>
            </a:r>
            <a:r>
              <a:rPr lang="en-US" altLang="zh-CN" sz="2400" dirty="0" err="1"/>
              <a:t>Permulteter</a:t>
            </a:r>
            <a:r>
              <a:rPr lang="en-US" altLang="zh-CN" sz="2400" dirty="0"/>
              <a:t> &amp; Postal</a:t>
            </a:r>
            <a:r>
              <a:rPr lang="zh-CN" altLang="zh-CN" sz="2400" dirty="0"/>
              <a:t>（</a:t>
            </a:r>
            <a:r>
              <a:rPr lang="en-US" altLang="zh-CN" sz="2400" dirty="0"/>
              <a:t>1984</a:t>
            </a:r>
            <a:r>
              <a:rPr lang="zh-CN" altLang="zh-CN" sz="2400" dirty="0"/>
              <a:t>）提出的普遍联合假说（</a:t>
            </a:r>
            <a:r>
              <a:rPr lang="en-US" altLang="zh-CN" sz="2400" dirty="0"/>
              <a:t>Universal Alignment Hypothesis</a:t>
            </a:r>
            <a:r>
              <a:rPr lang="zh-CN" altLang="zh-CN" sz="2400" dirty="0"/>
              <a:t>）；</a:t>
            </a:r>
            <a:endParaRPr lang="en-GB" sz="2400" dirty="0"/>
          </a:p>
        </p:txBody>
      </p:sp>
    </p:spTree>
    <p:extLst>
      <p:ext uri="{BB962C8B-B14F-4D97-AF65-F5344CB8AC3E}">
        <p14:creationId xmlns:p14="http://schemas.microsoft.com/office/powerpoint/2010/main" val="36046809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988541" y="244867"/>
            <a:ext cx="9983745" cy="1356360"/>
          </a:xfrm>
        </p:spPr>
        <p:txBody>
          <a:bodyPr rtlCol="0"/>
          <a:lstStyle/>
          <a:p>
            <a:r>
              <a:rPr lang="en-US" altLang="zh-CN" dirty="0"/>
              <a:t>22.4. </a:t>
            </a:r>
            <a:r>
              <a:rPr lang="zh-CN" altLang="zh-CN" dirty="0"/>
              <a:t>映射的模式有哪些？为何产生众多的映射模式</a:t>
            </a:r>
            <a:r>
              <a:rPr lang="en-US" altLang="zh-CN" dirty="0"/>
              <a:t>? </a:t>
            </a:r>
            <a:r>
              <a:rPr lang="zh-CN" altLang="zh-CN" dirty="0"/>
              <a:t>怎样产生映射？</a:t>
            </a:r>
          </a:p>
        </p:txBody>
      </p:sp>
      <p:pic>
        <p:nvPicPr>
          <p:cNvPr id="5" name="图形 4" descr="教师">
            <a:extLst>
              <a:ext uri="{FF2B5EF4-FFF2-40B4-BE49-F238E27FC236}">
                <a16:creationId xmlns="" xmlns:a16="http://schemas.microsoft.com/office/drawing/2014/main" id="{79AA3F49-E7A4-4660-84DA-0DC43809C2DB}"/>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10972286" y="465847"/>
            <a:ext cx="914400" cy="914400"/>
          </a:xfrm>
          <a:prstGeom prst="rect">
            <a:avLst/>
          </a:prstGeom>
        </p:spPr>
      </p:pic>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741680" y="1795849"/>
            <a:ext cx="10708640" cy="4696391"/>
          </a:xfrm>
        </p:spPr>
        <p:txBody>
          <a:bodyPr>
            <a:noAutofit/>
          </a:bodyPr>
          <a:lstStyle/>
          <a:p>
            <a:pPr marL="45720" indent="0">
              <a:buNone/>
            </a:pPr>
            <a:r>
              <a:rPr lang="en-US" altLang="zh-CN" sz="2400" dirty="0" smtClean="0"/>
              <a:t>       </a:t>
            </a:r>
            <a:r>
              <a:rPr lang="zh-CN" altLang="zh-CN" sz="2400" dirty="0" smtClean="0"/>
              <a:t>有人</a:t>
            </a:r>
            <a:r>
              <a:rPr lang="zh-CN" altLang="zh-CN" sz="2400" dirty="0"/>
              <a:t>认为映射是基于特定的词汇形式，即个别映射</a:t>
            </a:r>
            <a:r>
              <a:rPr lang="en-US" altLang="zh-CN" sz="2400" dirty="0"/>
              <a:t>,</a:t>
            </a:r>
            <a:r>
              <a:rPr lang="zh-CN" altLang="zh-CN" sz="2400" dirty="0"/>
              <a:t>如</a:t>
            </a:r>
            <a:r>
              <a:rPr lang="en-US" altLang="zh-CN" sz="2400" dirty="0"/>
              <a:t>Rosen</a:t>
            </a:r>
            <a:r>
              <a:rPr lang="zh-CN" altLang="zh-CN" sz="2400" dirty="0"/>
              <a:t>（</a:t>
            </a:r>
            <a:r>
              <a:rPr lang="en-US" altLang="zh-CN" sz="2400" dirty="0"/>
              <a:t>1984:53</a:t>
            </a:r>
            <a:r>
              <a:rPr lang="zh-CN" altLang="zh-CN" sz="2400" dirty="0"/>
              <a:t>）的小联合假说（</a:t>
            </a:r>
            <a:r>
              <a:rPr lang="en-US" altLang="zh-CN" sz="2400" dirty="0"/>
              <a:t>Little Alignment Hypothesis</a:t>
            </a:r>
            <a:r>
              <a:rPr lang="zh-CN" altLang="zh-CN" sz="2400" dirty="0"/>
              <a:t>）</a:t>
            </a:r>
            <a:r>
              <a:rPr lang="zh-CN" altLang="zh-CN" sz="2400" dirty="0" smtClean="0"/>
              <a:t>。</a:t>
            </a:r>
            <a:endParaRPr lang="en-US" altLang="zh-CN" sz="2400" dirty="0" smtClean="0"/>
          </a:p>
          <a:p>
            <a:pPr marL="45720" indent="0">
              <a:buNone/>
            </a:pPr>
            <a:r>
              <a:rPr lang="en-US" altLang="zh-CN" sz="2400" dirty="0" smtClean="0"/>
              <a:t>       </a:t>
            </a:r>
            <a:r>
              <a:rPr lang="zh-CN" altLang="zh-CN" sz="2400" dirty="0" smtClean="0"/>
              <a:t>有</a:t>
            </a:r>
            <a:r>
              <a:rPr lang="zh-CN" altLang="zh-CN" sz="2400" dirty="0"/>
              <a:t>的认为映射是直接的，不需要任何中间层的介入，即直接映射，认为直接映射指特定的语义角色向特定的句子功能成分的映射</a:t>
            </a:r>
            <a:r>
              <a:rPr lang="zh-CN" altLang="zh-CN" sz="2400" dirty="0" smtClean="0"/>
              <a:t>。</a:t>
            </a:r>
            <a:endParaRPr lang="en-US" altLang="zh-CN" sz="2400" dirty="0" smtClean="0"/>
          </a:p>
          <a:p>
            <a:pPr marL="45720" indent="0">
              <a:buNone/>
            </a:pPr>
            <a:r>
              <a:rPr lang="en-US" altLang="zh-CN" sz="2400" dirty="0" smtClean="0"/>
              <a:t>       </a:t>
            </a:r>
            <a:r>
              <a:rPr lang="zh-CN" altLang="zh-CN" sz="2400" dirty="0" smtClean="0"/>
              <a:t>这</a:t>
            </a:r>
            <a:r>
              <a:rPr lang="zh-CN" altLang="zh-CN" sz="2400" dirty="0"/>
              <a:t>是理想化的映射模式，不仅规定语义角色和句子功能成分的具体数量，还规定映射始端和映射终端的名称</a:t>
            </a:r>
            <a:r>
              <a:rPr lang="zh-CN" altLang="zh-CN" sz="2400" dirty="0" smtClean="0"/>
              <a:t>。</a:t>
            </a:r>
            <a:endParaRPr lang="en-US" altLang="zh-CN" sz="2400" dirty="0" smtClean="0"/>
          </a:p>
          <a:p>
            <a:pPr marL="45720" indent="0">
              <a:buNone/>
            </a:pPr>
            <a:r>
              <a:rPr lang="en-US" altLang="zh-CN" sz="2400" dirty="0" smtClean="0"/>
              <a:t>       </a:t>
            </a:r>
            <a:r>
              <a:rPr lang="zh-CN" altLang="zh-CN" sz="2400" dirty="0" smtClean="0"/>
              <a:t>代表性</a:t>
            </a:r>
            <a:r>
              <a:rPr lang="zh-CN" altLang="zh-CN" sz="2400" dirty="0"/>
              <a:t>的有</a:t>
            </a:r>
            <a:r>
              <a:rPr lang="en-US" altLang="zh-CN" sz="2400" dirty="0"/>
              <a:t>Anderson</a:t>
            </a:r>
            <a:r>
              <a:rPr lang="zh-CN" altLang="zh-CN" sz="2400" dirty="0"/>
              <a:t>（</a:t>
            </a:r>
            <a:r>
              <a:rPr lang="en-US" altLang="zh-CN" sz="2400" dirty="0"/>
              <a:t>1977</a:t>
            </a:r>
            <a:r>
              <a:rPr lang="zh-CN" altLang="zh-CN" sz="2400" dirty="0"/>
              <a:t>：</a:t>
            </a:r>
            <a:r>
              <a:rPr lang="en-US" altLang="zh-CN" sz="2400" dirty="0"/>
              <a:t>367</a:t>
            </a:r>
            <a:r>
              <a:rPr lang="zh-CN" altLang="zh-CN" sz="2400" dirty="0"/>
              <a:t>）的施事与客体规则</a:t>
            </a:r>
            <a:r>
              <a:rPr lang="en-US" altLang="zh-CN" sz="2400" dirty="0"/>
              <a:t>(Agent and Theme Rules)</a:t>
            </a:r>
            <a:r>
              <a:rPr lang="zh-CN" altLang="zh-CN" sz="2400" dirty="0"/>
              <a:t>，</a:t>
            </a:r>
            <a:r>
              <a:rPr lang="en-US" altLang="zh-CN" sz="2400" dirty="0"/>
              <a:t>Baker(1988:46)</a:t>
            </a:r>
            <a:r>
              <a:rPr lang="zh-CN" altLang="zh-CN" sz="2400" dirty="0"/>
              <a:t>的题元指派一致性假说</a:t>
            </a:r>
            <a:r>
              <a:rPr lang="en-US" altLang="zh-CN" sz="2400" dirty="0"/>
              <a:t>(Uniformity of Theta Assignment Hypothesis)</a:t>
            </a:r>
            <a:r>
              <a:rPr lang="zh-CN" altLang="zh-CN" sz="2400" dirty="0"/>
              <a:t>以及</a:t>
            </a:r>
            <a:r>
              <a:rPr lang="en-US" altLang="zh-CN" sz="2400" dirty="0"/>
              <a:t>Levin&amp; </a:t>
            </a:r>
            <a:r>
              <a:rPr lang="en-US" altLang="zh-CN" sz="2400" dirty="0" err="1"/>
              <a:t>Hovav</a:t>
            </a:r>
            <a:r>
              <a:rPr lang="en-US" altLang="zh-CN" sz="2400" dirty="0"/>
              <a:t>(1995)</a:t>
            </a:r>
            <a:r>
              <a:rPr lang="zh-CN" altLang="zh-CN" sz="2400" dirty="0"/>
              <a:t>的直接映射理论；</a:t>
            </a:r>
            <a:endParaRPr lang="en-GB" sz="2400" dirty="0"/>
          </a:p>
        </p:txBody>
      </p:sp>
    </p:spTree>
    <p:extLst>
      <p:ext uri="{BB962C8B-B14F-4D97-AF65-F5344CB8AC3E}">
        <p14:creationId xmlns:p14="http://schemas.microsoft.com/office/powerpoint/2010/main" val="396518783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988541" y="244867"/>
            <a:ext cx="9983745" cy="1356360"/>
          </a:xfrm>
        </p:spPr>
        <p:txBody>
          <a:bodyPr rtlCol="0"/>
          <a:lstStyle/>
          <a:p>
            <a:r>
              <a:rPr lang="en-US" altLang="zh-CN" dirty="0"/>
              <a:t>22.4. </a:t>
            </a:r>
            <a:r>
              <a:rPr lang="zh-CN" altLang="zh-CN" dirty="0"/>
              <a:t>映射的模式有哪些？为何产生众多的映射模式</a:t>
            </a:r>
            <a:r>
              <a:rPr lang="en-US" altLang="zh-CN" dirty="0"/>
              <a:t>? </a:t>
            </a:r>
            <a:r>
              <a:rPr lang="zh-CN" altLang="zh-CN" dirty="0"/>
              <a:t>怎样产生映射？</a:t>
            </a:r>
          </a:p>
        </p:txBody>
      </p:sp>
      <p:pic>
        <p:nvPicPr>
          <p:cNvPr id="5" name="图形 4" descr="教师">
            <a:extLst>
              <a:ext uri="{FF2B5EF4-FFF2-40B4-BE49-F238E27FC236}">
                <a16:creationId xmlns="" xmlns:a16="http://schemas.microsoft.com/office/drawing/2014/main" id="{79AA3F49-E7A4-4660-84DA-0DC43809C2DB}"/>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10972286" y="465847"/>
            <a:ext cx="914400" cy="914400"/>
          </a:xfrm>
          <a:prstGeom prst="rect">
            <a:avLst/>
          </a:prstGeom>
        </p:spPr>
      </p:pic>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741680" y="1795849"/>
            <a:ext cx="10708640" cy="4696391"/>
          </a:xfrm>
        </p:spPr>
        <p:txBody>
          <a:bodyPr>
            <a:noAutofit/>
          </a:bodyPr>
          <a:lstStyle/>
          <a:p>
            <a:pPr marL="45720" indent="0">
              <a:buNone/>
            </a:pPr>
            <a:r>
              <a:rPr lang="en-US" altLang="zh-CN" sz="2400" dirty="0" smtClean="0"/>
              <a:t>       </a:t>
            </a:r>
            <a:r>
              <a:rPr lang="zh-CN" altLang="zh-CN" sz="2400" dirty="0" smtClean="0"/>
              <a:t>有人</a:t>
            </a:r>
            <a:r>
              <a:rPr lang="zh-CN" altLang="zh-CN" sz="2400" dirty="0"/>
              <a:t>认为映射是经过调试的，即调试映射</a:t>
            </a:r>
            <a:r>
              <a:rPr lang="en-US" altLang="zh-CN" sz="2400" dirty="0"/>
              <a:t>(mediated  mapping</a:t>
            </a:r>
            <a:r>
              <a:rPr lang="en-US" altLang="zh-CN" sz="2400" dirty="0" smtClean="0"/>
              <a:t>)</a:t>
            </a:r>
            <a:r>
              <a:rPr lang="zh-CN" altLang="en-US" sz="2400" dirty="0"/>
              <a:t>，</a:t>
            </a:r>
            <a:r>
              <a:rPr lang="zh-CN" altLang="zh-CN" sz="2400" dirty="0" smtClean="0"/>
              <a:t>有</a:t>
            </a:r>
            <a:r>
              <a:rPr lang="zh-CN" altLang="zh-CN" sz="2400" dirty="0"/>
              <a:t>基于将题元角色排列为等级体系的调试映射，有基于介于词汇语义和句子结构之间的中介角色的调试映射</a:t>
            </a:r>
            <a:r>
              <a:rPr lang="zh-CN" altLang="zh-CN" sz="2400" dirty="0" smtClean="0"/>
              <a:t>。</a:t>
            </a:r>
            <a:endParaRPr lang="en-US" altLang="zh-CN" sz="2400" dirty="0" smtClean="0"/>
          </a:p>
          <a:p>
            <a:pPr marL="45720" indent="0">
              <a:buNone/>
            </a:pPr>
            <a:r>
              <a:rPr lang="en-US" altLang="zh-CN" sz="2400" dirty="0" smtClean="0"/>
              <a:t>       </a:t>
            </a:r>
            <a:r>
              <a:rPr lang="zh-CN" altLang="zh-CN" sz="2400" dirty="0" smtClean="0"/>
              <a:t>有人</a:t>
            </a:r>
            <a:r>
              <a:rPr lang="zh-CN" altLang="zh-CN" sz="2400" dirty="0"/>
              <a:t>认为映射是静态恒定不变的，即静态映射</a:t>
            </a:r>
            <a:r>
              <a:rPr lang="zh-CN" altLang="zh-CN" sz="2400" dirty="0" smtClean="0"/>
              <a:t>；</a:t>
            </a:r>
            <a:endParaRPr lang="en-US" altLang="zh-CN" sz="2400" dirty="0" smtClean="0"/>
          </a:p>
          <a:p>
            <a:pPr marL="45720" indent="0">
              <a:buNone/>
            </a:pPr>
            <a:r>
              <a:rPr lang="en-US" altLang="zh-CN" sz="2400" dirty="0" smtClean="0"/>
              <a:t>       </a:t>
            </a:r>
            <a:r>
              <a:rPr lang="zh-CN" altLang="zh-CN" sz="2400" dirty="0" smtClean="0"/>
              <a:t>有人</a:t>
            </a:r>
            <a:r>
              <a:rPr lang="zh-CN" altLang="zh-CN" sz="2400" dirty="0"/>
              <a:t>认为映射是动态的，具有历时的变化，即动态映射。比如陶红印</a:t>
            </a:r>
            <a:r>
              <a:rPr lang="en-US" altLang="zh-CN" sz="2400" dirty="0"/>
              <a:t>(2000)</a:t>
            </a:r>
            <a:r>
              <a:rPr lang="zh-CN" altLang="zh-CN" sz="2400" dirty="0"/>
              <a:t>提出的动态题元结构假说</a:t>
            </a:r>
            <a:r>
              <a:rPr lang="en-US" altLang="zh-CN" sz="2400" dirty="0"/>
              <a:t>(Emergent Argument Structure Hypothesis)</a:t>
            </a:r>
            <a:r>
              <a:rPr lang="zh-CN" altLang="zh-CN" sz="2400" dirty="0"/>
              <a:t>正是建立在此基础上的</a:t>
            </a:r>
            <a:r>
              <a:rPr lang="zh-CN" altLang="zh-CN" sz="2400" dirty="0" smtClean="0"/>
              <a:t>。</a:t>
            </a:r>
            <a:endParaRPr lang="en-US" altLang="zh-CN" sz="2400" dirty="0" smtClean="0"/>
          </a:p>
          <a:p>
            <a:pPr marL="45720" indent="0">
              <a:buNone/>
            </a:pPr>
            <a:r>
              <a:rPr lang="en-US" altLang="zh-CN" sz="2400" dirty="0" smtClean="0"/>
              <a:t>       </a:t>
            </a:r>
            <a:r>
              <a:rPr lang="zh-CN" altLang="zh-CN" sz="2400" dirty="0" smtClean="0"/>
              <a:t>有人</a:t>
            </a:r>
            <a:r>
              <a:rPr lang="zh-CN" altLang="zh-CN" sz="2400" dirty="0"/>
              <a:t>坚持整数目的映射；有人坚持非整数目映射，允许半个语义角色的存在。</a:t>
            </a:r>
            <a:endParaRPr lang="en-GB" sz="2400" dirty="0"/>
          </a:p>
        </p:txBody>
      </p:sp>
    </p:spTree>
    <p:extLst>
      <p:ext uri="{BB962C8B-B14F-4D97-AF65-F5344CB8AC3E}">
        <p14:creationId xmlns:p14="http://schemas.microsoft.com/office/powerpoint/2010/main" val="194434104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988541" y="244867"/>
            <a:ext cx="9983745" cy="1356360"/>
          </a:xfrm>
        </p:spPr>
        <p:txBody>
          <a:bodyPr rtlCol="0"/>
          <a:lstStyle/>
          <a:p>
            <a:r>
              <a:rPr lang="en-US" altLang="zh-CN" dirty="0" smtClean="0"/>
              <a:t>22.4. </a:t>
            </a:r>
            <a:r>
              <a:rPr lang="zh-CN" altLang="zh-CN" dirty="0" smtClean="0"/>
              <a:t>映射的模式有哪些？为何产生众多的映射模式</a:t>
            </a:r>
            <a:r>
              <a:rPr lang="en-US" altLang="zh-CN" dirty="0" smtClean="0"/>
              <a:t>? </a:t>
            </a:r>
            <a:r>
              <a:rPr lang="zh-CN" altLang="zh-CN" dirty="0" smtClean="0"/>
              <a:t>怎样产生映射？</a:t>
            </a:r>
            <a:endParaRPr lang="zh-CN" altLang="zh-CN" dirty="0"/>
          </a:p>
        </p:txBody>
      </p:sp>
      <p:pic>
        <p:nvPicPr>
          <p:cNvPr id="5" name="图形 4" descr="教师">
            <a:extLst>
              <a:ext uri="{FF2B5EF4-FFF2-40B4-BE49-F238E27FC236}">
                <a16:creationId xmlns="" xmlns:a16="http://schemas.microsoft.com/office/drawing/2014/main" id="{79AA3F49-E7A4-4660-84DA-0DC43809C2DB}"/>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10972286" y="465847"/>
            <a:ext cx="914400" cy="914400"/>
          </a:xfrm>
          <a:prstGeom prst="rect">
            <a:avLst/>
          </a:prstGeom>
        </p:spPr>
      </p:pic>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741680" y="1795849"/>
            <a:ext cx="10708640" cy="4696391"/>
          </a:xfrm>
        </p:spPr>
        <p:txBody>
          <a:bodyPr>
            <a:noAutofit/>
          </a:bodyPr>
          <a:lstStyle/>
          <a:p>
            <a:pPr marL="45720" indent="0">
              <a:buNone/>
            </a:pPr>
            <a:r>
              <a:rPr lang="zh-CN" altLang="zh-CN" sz="2400" dirty="0"/>
              <a:t>维护映射的手段有很多</a:t>
            </a:r>
            <a:r>
              <a:rPr lang="zh-CN" altLang="zh-CN" sz="2400" dirty="0" smtClean="0"/>
              <a:t>。</a:t>
            </a:r>
            <a:endParaRPr lang="en-US" altLang="zh-CN" sz="2400" dirty="0" smtClean="0"/>
          </a:p>
          <a:p>
            <a:pPr marL="45720" indent="0">
              <a:buNone/>
            </a:pPr>
            <a:r>
              <a:rPr lang="zh-CN" altLang="en-US" sz="2400" dirty="0"/>
              <a:t>☛</a:t>
            </a:r>
            <a:r>
              <a:rPr lang="zh-CN" altLang="zh-CN" sz="2400" dirty="0" smtClean="0"/>
              <a:t>第一</a:t>
            </a:r>
            <a:r>
              <a:rPr lang="zh-CN" altLang="zh-CN" sz="2400" dirty="0"/>
              <a:t>种手段是简化映射终端的复杂性特征。</a:t>
            </a:r>
            <a:r>
              <a:rPr lang="en-US" altLang="zh-CN" sz="2400" dirty="0"/>
              <a:t>Chomsky</a:t>
            </a:r>
            <a:r>
              <a:rPr lang="zh-CN" altLang="zh-CN" sz="2400" dirty="0"/>
              <a:t>在</a:t>
            </a:r>
            <a:r>
              <a:rPr lang="en-US" altLang="zh-CN" sz="2400" dirty="0"/>
              <a:t>X</a:t>
            </a:r>
            <a:r>
              <a:rPr lang="zh-CN" altLang="zh-CN" sz="2400" dirty="0"/>
              <a:t>阶标理论中提出限制语和补语作为语义角色对应的映射终端，增大了句法结构成分的“颗粒”，把一对多的映射概率降到了最低</a:t>
            </a:r>
            <a:r>
              <a:rPr lang="zh-CN" altLang="zh-CN" sz="2400" dirty="0" smtClean="0"/>
              <a:t>。</a:t>
            </a:r>
            <a:endParaRPr lang="en-US" altLang="zh-CN" sz="2400" dirty="0" smtClean="0"/>
          </a:p>
          <a:p>
            <a:pPr marL="45720" indent="0">
              <a:buNone/>
            </a:pPr>
            <a:r>
              <a:rPr lang="zh-CN" altLang="en-US" sz="2400" dirty="0"/>
              <a:t>☛</a:t>
            </a:r>
            <a:r>
              <a:rPr lang="zh-CN" altLang="zh-CN" sz="2400" dirty="0" smtClean="0"/>
              <a:t>第二</a:t>
            </a:r>
            <a:r>
              <a:rPr lang="zh-CN" altLang="zh-CN" sz="2400" dirty="0"/>
              <a:t>种手段是简化映射的始端，即把多种与语义角色合并为一种，增大语义角色的“颗粒”，这样可以最大程度地减少多对一映射，宏观角色和元角色的提出正是此手段的具体做法</a:t>
            </a:r>
            <a:r>
              <a:rPr lang="zh-CN" altLang="zh-CN" sz="2400" dirty="0" smtClean="0"/>
              <a:t>。</a:t>
            </a:r>
            <a:endParaRPr lang="en-US" altLang="zh-CN" sz="2400" dirty="0" smtClean="0"/>
          </a:p>
          <a:p>
            <a:pPr marL="45720" indent="0">
              <a:buNone/>
            </a:pPr>
            <a:r>
              <a:rPr lang="zh-CN" altLang="en-US" sz="2400" dirty="0"/>
              <a:t>☛</a:t>
            </a:r>
            <a:r>
              <a:rPr lang="zh-CN" altLang="zh-CN" sz="2400" dirty="0" smtClean="0"/>
              <a:t>第三</a:t>
            </a:r>
            <a:r>
              <a:rPr lang="zh-CN" altLang="zh-CN" sz="2400" dirty="0"/>
              <a:t>种手段是把词汇语义对句子结构的解释功能部分地交给句法。构式语法是其中一种做法，构式语法认为句法结构是构式，即形式与意义的结合体。因为构式本身是有意义的，所以对语单位言的解释力不必完全由词汇意义来承担，这样做会减小了映射始端的压力，客观上维护了词汇意义向句法的映射。</a:t>
            </a:r>
          </a:p>
        </p:txBody>
      </p:sp>
    </p:spTree>
    <p:extLst>
      <p:ext uri="{BB962C8B-B14F-4D97-AF65-F5344CB8AC3E}">
        <p14:creationId xmlns:p14="http://schemas.microsoft.com/office/powerpoint/2010/main" val="16378237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988541" y="244867"/>
            <a:ext cx="9983745" cy="1356360"/>
          </a:xfrm>
        </p:spPr>
        <p:txBody>
          <a:bodyPr rtlCol="0"/>
          <a:lstStyle/>
          <a:p>
            <a:r>
              <a:rPr lang="en-US" altLang="zh-CN" dirty="0"/>
              <a:t>22.5</a:t>
            </a:r>
            <a:r>
              <a:rPr lang="zh-CN" altLang="zh-CN" dirty="0"/>
              <a:t>．映射理论能解释所有的论元实现形式吗？理论的局限性在哪里？</a:t>
            </a:r>
          </a:p>
        </p:txBody>
      </p:sp>
      <p:pic>
        <p:nvPicPr>
          <p:cNvPr id="5" name="图形 4" descr="教师">
            <a:extLst>
              <a:ext uri="{FF2B5EF4-FFF2-40B4-BE49-F238E27FC236}">
                <a16:creationId xmlns="" xmlns:a16="http://schemas.microsoft.com/office/drawing/2014/main" id="{79AA3F49-E7A4-4660-84DA-0DC43809C2DB}"/>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10972286" y="465847"/>
            <a:ext cx="914400" cy="914400"/>
          </a:xfrm>
          <a:prstGeom prst="rect">
            <a:avLst/>
          </a:prstGeom>
        </p:spPr>
      </p:pic>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741680" y="1795849"/>
            <a:ext cx="10708640" cy="4696391"/>
          </a:xfrm>
        </p:spPr>
        <p:txBody>
          <a:bodyPr>
            <a:noAutofit/>
          </a:bodyPr>
          <a:lstStyle/>
          <a:p>
            <a:pPr marL="45720" indent="0">
              <a:buNone/>
            </a:pPr>
            <a:r>
              <a:rPr lang="en-US" altLang="zh-CN" sz="2400" dirty="0" smtClean="0"/>
              <a:t>       </a:t>
            </a:r>
            <a:r>
              <a:rPr lang="zh-CN" altLang="zh-CN" sz="2400" dirty="0" smtClean="0"/>
              <a:t>投射</a:t>
            </a:r>
            <a:r>
              <a:rPr lang="zh-CN" altLang="zh-CN" sz="2400" dirty="0"/>
              <a:t>理论遇到最大问题是解释多重论元实现的问题。多重论元实现是指一个动词可以出现在不同的句子结构中</a:t>
            </a:r>
            <a:r>
              <a:rPr lang="zh-CN" altLang="zh-CN" sz="2400" dirty="0" smtClean="0"/>
              <a:t>。</a:t>
            </a:r>
            <a:endParaRPr lang="en-US" altLang="zh-CN" sz="2400" dirty="0" smtClean="0"/>
          </a:p>
          <a:p>
            <a:pPr marL="45720" indent="0">
              <a:buNone/>
            </a:pPr>
            <a:r>
              <a:rPr lang="en-US" altLang="zh-CN" sz="2400" dirty="0" smtClean="0"/>
              <a:t>       </a:t>
            </a:r>
            <a:r>
              <a:rPr lang="zh-CN" altLang="zh-CN" sz="2400" dirty="0" smtClean="0"/>
              <a:t>例如</a:t>
            </a:r>
            <a:r>
              <a:rPr lang="zh-CN" altLang="zh-CN" sz="2400" dirty="0"/>
              <a:t>动词“吃”可以出现在“吃饭”、“吃食堂”、“吃官司”、“饭吃了”等不同的句子结构中。由于投射理论假设动词论元实现是动词语义投射的结果，因此动词的多重论元实现也必须和多重词汇语义表征相联系，也就是说我们得假设和多重论元实现想联系的动词是多义词</a:t>
            </a:r>
            <a:r>
              <a:rPr lang="zh-CN" altLang="zh-CN" sz="2400" dirty="0" smtClean="0"/>
              <a:t>。</a:t>
            </a:r>
            <a:endParaRPr lang="en-US" altLang="zh-CN" sz="2400" dirty="0" smtClean="0"/>
          </a:p>
          <a:p>
            <a:pPr marL="45720" indent="0">
              <a:buNone/>
            </a:pPr>
            <a:r>
              <a:rPr lang="en-US" altLang="zh-CN" sz="2400" dirty="0"/>
              <a:t> </a:t>
            </a:r>
            <a:r>
              <a:rPr lang="en-US" altLang="zh-CN" sz="2400" dirty="0" smtClean="0"/>
              <a:t>      </a:t>
            </a:r>
            <a:r>
              <a:rPr lang="zh-CN" altLang="zh-CN" sz="2400" dirty="0" smtClean="0"/>
              <a:t>这样</a:t>
            </a:r>
            <a:r>
              <a:rPr lang="zh-CN" altLang="zh-CN" sz="2400" dirty="0"/>
              <a:t>的假设带来的一个后果就是，由于多重论元实现现象的普遍性，我们就只能假设词库中包含了大量的多义动词，在这一过程中我们不得不强加给动词很多意义，其中有一些难免牵强附会。</a:t>
            </a:r>
          </a:p>
        </p:txBody>
      </p:sp>
    </p:spTree>
    <p:extLst>
      <p:ext uri="{BB962C8B-B14F-4D97-AF65-F5344CB8AC3E}">
        <p14:creationId xmlns:p14="http://schemas.microsoft.com/office/powerpoint/2010/main" val="157520837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963827" y="244867"/>
            <a:ext cx="10008459" cy="1356360"/>
          </a:xfrm>
        </p:spPr>
        <p:txBody>
          <a:bodyPr rtlCol="0"/>
          <a:lstStyle/>
          <a:p>
            <a:r>
              <a:rPr lang="en-US" altLang="zh-CN" dirty="0"/>
              <a:t>22.6</a:t>
            </a:r>
            <a:r>
              <a:rPr lang="zh-CN" altLang="zh-CN" dirty="0"/>
              <a:t>．形式句法中的投射与认知语言学中的投射有何异同？</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815546" y="1902941"/>
            <a:ext cx="10192068" cy="4397424"/>
          </a:xfrm>
        </p:spPr>
        <p:txBody>
          <a:bodyPr>
            <a:noAutofit/>
          </a:bodyPr>
          <a:lstStyle/>
          <a:p>
            <a:pPr marL="45720" indent="0">
              <a:buNone/>
            </a:pPr>
            <a:r>
              <a:rPr lang="zh-CN" altLang="zh-CN" sz="2400" dirty="0"/>
              <a:t>形式句法和认知语言学都涉及投射</a:t>
            </a:r>
            <a:r>
              <a:rPr lang="zh-CN" altLang="zh-CN" sz="2400" dirty="0" smtClean="0"/>
              <a:t>。</a:t>
            </a:r>
            <a:endParaRPr lang="en-US" altLang="zh-CN" sz="2400" dirty="0" smtClean="0"/>
          </a:p>
          <a:p>
            <a:pPr marL="45720" indent="0">
              <a:buNone/>
            </a:pPr>
            <a:r>
              <a:rPr lang="en-US" altLang="zh-CN" sz="2400" dirty="0" err="1" smtClean="0"/>
              <a:t>Lakoff</a:t>
            </a:r>
            <a:r>
              <a:rPr lang="en-US" altLang="zh-CN" sz="2400" dirty="0" smtClean="0"/>
              <a:t> </a:t>
            </a:r>
            <a:r>
              <a:rPr lang="en-US" altLang="zh-CN" sz="2400" dirty="0"/>
              <a:t>&amp; Johnson(1980)</a:t>
            </a:r>
            <a:r>
              <a:rPr lang="zh-CN" altLang="zh-CN" sz="2400" dirty="0"/>
              <a:t>首次用“</a:t>
            </a:r>
            <a:r>
              <a:rPr lang="en-US" altLang="zh-CN" sz="2400" dirty="0"/>
              <a:t>mapping</a:t>
            </a:r>
            <a:r>
              <a:rPr lang="zh-CN" altLang="zh-CN" sz="2400" dirty="0"/>
              <a:t>”这一术语来表示</a:t>
            </a:r>
            <a:r>
              <a:rPr lang="zh-CN" altLang="zh-CN" sz="2400" dirty="0" smtClean="0"/>
              <a:t>映射。</a:t>
            </a:r>
            <a:endParaRPr lang="en-US" altLang="zh-CN" sz="2400" dirty="0" smtClean="0"/>
          </a:p>
          <a:p>
            <a:pPr marL="45720" indent="0">
              <a:buNone/>
            </a:pPr>
            <a:r>
              <a:rPr lang="en-US" altLang="zh-CN" sz="2400" dirty="0" err="1" smtClean="0"/>
              <a:t>Lakoff&amp;Turner</a:t>
            </a:r>
            <a:r>
              <a:rPr lang="zh-CN" altLang="zh-CN" sz="2400" dirty="0"/>
              <a:t>（</a:t>
            </a:r>
            <a:r>
              <a:rPr lang="en-US" altLang="zh-CN" sz="2400" dirty="0"/>
              <a:t>1989:101-103</a:t>
            </a:r>
            <a:r>
              <a:rPr lang="zh-CN" altLang="zh-CN" sz="2400" dirty="0"/>
              <a:t>）对映射概念进行定义：映射是两个概念域之间的一系列对应集</a:t>
            </a:r>
            <a:r>
              <a:rPr lang="zh-CN" altLang="zh-CN" sz="2400" dirty="0" smtClean="0"/>
              <a:t>。</a:t>
            </a:r>
            <a:endParaRPr lang="en-US" altLang="zh-CN" sz="2400" dirty="0" smtClean="0"/>
          </a:p>
          <a:p>
            <a:pPr marL="45720" indent="0">
              <a:buNone/>
            </a:pPr>
            <a:r>
              <a:rPr lang="en-GB" altLang="zh-CN" sz="2400" dirty="0" smtClean="0"/>
              <a:t>---------------------------------------------------------------------------</a:t>
            </a:r>
            <a:endParaRPr lang="en-US" altLang="zh-CN" sz="2400" dirty="0"/>
          </a:p>
          <a:p>
            <a:pPr marL="45720" indent="0">
              <a:buNone/>
            </a:pPr>
            <a:r>
              <a:rPr lang="en-US" altLang="zh-CN" sz="2400" dirty="0" smtClean="0"/>
              <a:t>       </a:t>
            </a:r>
            <a:r>
              <a:rPr lang="zh-CN" altLang="zh-CN" sz="2400" dirty="0" smtClean="0"/>
              <a:t>这</a:t>
            </a:r>
            <a:r>
              <a:rPr lang="zh-CN" altLang="zh-CN" sz="2400" dirty="0"/>
              <a:t>与句法学中主张的两个系统的映射有相识之处。但是，形式句法中的映射与认知语言学中的映射有着很大的区别。</a:t>
            </a:r>
          </a:p>
        </p:txBody>
      </p:sp>
      <p:pic>
        <p:nvPicPr>
          <p:cNvPr id="7" name="图片 6">
            <a:extLst>
              <a:ext uri="{FF2B5EF4-FFF2-40B4-BE49-F238E27FC236}">
                <a16:creationId xmlns="" xmlns:a16="http://schemas.microsoft.com/office/drawing/2014/main" id="{B1CC8F79-E5E7-44E3-8227-656D28F35D16}"/>
              </a:ext>
            </a:extLst>
          </p:cNvPr>
          <p:cNvPicPr>
            <a:picLocks noChangeAspect="1"/>
          </p:cNvPicPr>
          <p:nvPr/>
        </p:nvPicPr>
        <p:blipFill>
          <a:blip r:embed="rId3"/>
          <a:stretch>
            <a:fillRect/>
          </a:stretch>
        </p:blipFill>
        <p:spPr>
          <a:xfrm>
            <a:off x="10550375" y="465807"/>
            <a:ext cx="914479" cy="914479"/>
          </a:xfrm>
          <a:prstGeom prst="rect">
            <a:avLst/>
          </a:prstGeom>
        </p:spPr>
      </p:pic>
    </p:spTree>
    <p:extLst>
      <p:ext uri="{BB962C8B-B14F-4D97-AF65-F5344CB8AC3E}">
        <p14:creationId xmlns:p14="http://schemas.microsoft.com/office/powerpoint/2010/main" val="44183631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963827" y="244867"/>
            <a:ext cx="10008459" cy="1356360"/>
          </a:xfrm>
        </p:spPr>
        <p:txBody>
          <a:bodyPr rtlCol="0"/>
          <a:lstStyle/>
          <a:p>
            <a:r>
              <a:rPr lang="en-US" altLang="zh-CN" dirty="0"/>
              <a:t>22.6</a:t>
            </a:r>
            <a:r>
              <a:rPr lang="zh-CN" altLang="zh-CN" dirty="0"/>
              <a:t>．形式句法中的投射与认知语言学中的投射有何异同？</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815546" y="1902941"/>
            <a:ext cx="10192068" cy="4397424"/>
          </a:xfrm>
        </p:spPr>
        <p:txBody>
          <a:bodyPr>
            <a:noAutofit/>
          </a:bodyPr>
          <a:lstStyle/>
          <a:p>
            <a:pPr marL="45720" indent="0">
              <a:buNone/>
            </a:pPr>
            <a:r>
              <a:rPr lang="en-US" altLang="zh-CN" sz="2400" dirty="0" smtClean="0"/>
              <a:t>       </a:t>
            </a:r>
            <a:r>
              <a:rPr lang="zh-CN" altLang="zh-CN" sz="2400" dirty="0" smtClean="0"/>
              <a:t>要</a:t>
            </a:r>
            <a:r>
              <a:rPr lang="zh-CN" altLang="zh-CN" sz="2400" dirty="0"/>
              <a:t>分析形式句法中的投射与认知语言学投射的区别，可以先从认知语言学和生成语言学的分歧出发</a:t>
            </a:r>
            <a:r>
              <a:rPr lang="zh-CN" altLang="zh-CN" sz="2400" dirty="0" smtClean="0"/>
              <a:t>。</a:t>
            </a:r>
            <a:endParaRPr lang="en-US" altLang="zh-CN" sz="2400" dirty="0" smtClean="0"/>
          </a:p>
          <a:p>
            <a:pPr marL="45720" indent="0">
              <a:buNone/>
            </a:pPr>
            <a:r>
              <a:rPr lang="en-US" altLang="zh-CN" sz="2400" dirty="0" smtClean="0"/>
              <a:t>       </a:t>
            </a:r>
            <a:r>
              <a:rPr lang="zh-CN" altLang="zh-CN" sz="2400" dirty="0" smtClean="0"/>
              <a:t>以</a:t>
            </a:r>
            <a:r>
              <a:rPr lang="zh-CN" altLang="zh-CN" sz="2400" dirty="0"/>
              <a:t>乔姆斯基为代表，传统的转换生成语法认为语言是一个自足的系统，强调句法的自治性和独立性，句子的构成取决于自身的系统结构，强调心理现实性，并没有完全摈弃语义只是认为语义是额外的附加的，是对句法结构的补充。认知语言学强调心智的体验，句法不是自治的，句法与语义是衔接的，不能分离的，句法体现人类的思维</a:t>
            </a:r>
            <a:r>
              <a:rPr lang="zh-CN" altLang="zh-CN" sz="2400" dirty="0" smtClean="0"/>
              <a:t>。</a:t>
            </a:r>
            <a:endParaRPr lang="en-US" altLang="zh-CN" sz="2400" dirty="0" smtClean="0"/>
          </a:p>
          <a:p>
            <a:pPr marL="45720" indent="0">
              <a:buNone/>
            </a:pPr>
            <a:r>
              <a:rPr lang="en-US" altLang="zh-CN" sz="2400" dirty="0" smtClean="0"/>
              <a:t>       </a:t>
            </a:r>
            <a:r>
              <a:rPr lang="zh-CN" altLang="zh-CN" sz="2400" dirty="0" smtClean="0"/>
              <a:t>认知</a:t>
            </a:r>
            <a:r>
              <a:rPr lang="zh-CN" altLang="zh-CN" sz="2400" dirty="0"/>
              <a:t>概念系统和思维范畴不是客观事物的直接映射，而是身体对外界事物的感知和体验的认知加工基础上形成的。由于强调句法的自治性和独立性，所以形式句法认为，句法结构是动词意义投射的结果，词汇意义和句法结构是映射关系，而且由于映射始端和终端都存在不确定性，映射模式多种多样。</a:t>
            </a:r>
          </a:p>
        </p:txBody>
      </p:sp>
      <p:pic>
        <p:nvPicPr>
          <p:cNvPr id="7" name="图片 6">
            <a:extLst>
              <a:ext uri="{FF2B5EF4-FFF2-40B4-BE49-F238E27FC236}">
                <a16:creationId xmlns="" xmlns:a16="http://schemas.microsoft.com/office/drawing/2014/main" id="{B1CC8F79-E5E7-44E3-8227-656D28F35D16}"/>
              </a:ext>
            </a:extLst>
          </p:cNvPr>
          <p:cNvPicPr>
            <a:picLocks noChangeAspect="1"/>
          </p:cNvPicPr>
          <p:nvPr/>
        </p:nvPicPr>
        <p:blipFill>
          <a:blip r:embed="rId3"/>
          <a:stretch>
            <a:fillRect/>
          </a:stretch>
        </p:blipFill>
        <p:spPr>
          <a:xfrm>
            <a:off x="10550375" y="465807"/>
            <a:ext cx="914479" cy="914479"/>
          </a:xfrm>
          <a:prstGeom prst="rect">
            <a:avLst/>
          </a:prstGeom>
        </p:spPr>
      </p:pic>
    </p:spTree>
    <p:extLst>
      <p:ext uri="{BB962C8B-B14F-4D97-AF65-F5344CB8AC3E}">
        <p14:creationId xmlns:p14="http://schemas.microsoft.com/office/powerpoint/2010/main" val="40212759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963827" y="244867"/>
            <a:ext cx="10008459" cy="1356360"/>
          </a:xfrm>
        </p:spPr>
        <p:txBody>
          <a:bodyPr rtlCol="0"/>
          <a:lstStyle/>
          <a:p>
            <a:r>
              <a:rPr lang="en-US" altLang="zh-CN" dirty="0"/>
              <a:t>22.6</a:t>
            </a:r>
            <a:r>
              <a:rPr lang="zh-CN" altLang="zh-CN" dirty="0"/>
              <a:t>．形式句法中的投射与认知语言学中的投射有何异同？</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815546" y="1902941"/>
            <a:ext cx="10192068" cy="4397424"/>
          </a:xfrm>
        </p:spPr>
        <p:txBody>
          <a:bodyPr>
            <a:noAutofit/>
          </a:bodyPr>
          <a:lstStyle/>
          <a:p>
            <a:pPr marL="45720" indent="0">
              <a:buNone/>
            </a:pPr>
            <a:r>
              <a:rPr lang="en-US" altLang="zh-CN" sz="2400" dirty="0" smtClean="0"/>
              <a:t>       </a:t>
            </a:r>
            <a:r>
              <a:rPr lang="zh-CN" altLang="zh-CN" sz="2400" dirty="0" smtClean="0"/>
              <a:t>而</a:t>
            </a:r>
            <a:r>
              <a:rPr lang="zh-CN" altLang="zh-CN" sz="2400" dirty="0"/>
              <a:t>认知语言学认为，句法结构是认知模型中的概念结构通过语义论元结构向句法结构一层层投射的结果</a:t>
            </a:r>
            <a:r>
              <a:rPr lang="zh-CN" altLang="zh-CN" sz="2400" dirty="0" smtClean="0"/>
              <a:t>。</a:t>
            </a:r>
            <a:endParaRPr lang="en-US" altLang="zh-CN" sz="2400" dirty="0" smtClean="0"/>
          </a:p>
          <a:p>
            <a:pPr marL="45720" indent="0">
              <a:buNone/>
            </a:pPr>
            <a:r>
              <a:rPr lang="en-US" altLang="zh-CN" sz="2400" dirty="0" smtClean="0"/>
              <a:t>       </a:t>
            </a:r>
            <a:r>
              <a:rPr lang="zh-CN" altLang="zh-CN" sz="2400" dirty="0" smtClean="0"/>
              <a:t>认知模型</a:t>
            </a:r>
            <a:r>
              <a:rPr lang="zh-CN" altLang="zh-CN" sz="2400" dirty="0"/>
              <a:t>中各范畴通过概念化形成概念结构，投射到语义形成语义论元结构再投射到句法形成形成语言表达式，事件认知模型中的概念结构由表示概念关系的概念来描述，向语义层投射后，由谓词描述这种关系，就是论元结构，这种结构作为一种中介再向句法层投射，在句法层由谓词框架进行调节形成句法表达式</a:t>
            </a:r>
            <a:r>
              <a:rPr lang="zh-CN" altLang="zh-CN" sz="2400" dirty="0" smtClean="0"/>
              <a:t>。</a:t>
            </a:r>
            <a:endParaRPr lang="en-US" altLang="zh-CN" sz="2400" dirty="0" smtClean="0"/>
          </a:p>
          <a:p>
            <a:pPr marL="45720" indent="0">
              <a:buNone/>
            </a:pPr>
            <a:r>
              <a:rPr lang="en-US" altLang="zh-CN" sz="2400" dirty="0" smtClean="0"/>
              <a:t>       </a:t>
            </a:r>
            <a:r>
              <a:rPr lang="zh-CN" altLang="zh-CN" sz="2400" dirty="0" smtClean="0"/>
              <a:t>认知</a:t>
            </a:r>
            <a:r>
              <a:rPr lang="zh-CN" altLang="zh-CN" sz="2400" dirty="0"/>
              <a:t>语言学中，认知模型不仅有句法结构投射这种结构的对应关系，还有概念的映射这种语言特征的对应。</a:t>
            </a:r>
          </a:p>
        </p:txBody>
      </p:sp>
      <p:pic>
        <p:nvPicPr>
          <p:cNvPr id="7" name="图片 6">
            <a:extLst>
              <a:ext uri="{FF2B5EF4-FFF2-40B4-BE49-F238E27FC236}">
                <a16:creationId xmlns="" xmlns:a16="http://schemas.microsoft.com/office/drawing/2014/main" id="{B1CC8F79-E5E7-44E3-8227-656D28F35D16}"/>
              </a:ext>
            </a:extLst>
          </p:cNvPr>
          <p:cNvPicPr>
            <a:picLocks noChangeAspect="1"/>
          </p:cNvPicPr>
          <p:nvPr/>
        </p:nvPicPr>
        <p:blipFill>
          <a:blip r:embed="rId3"/>
          <a:stretch>
            <a:fillRect/>
          </a:stretch>
        </p:blipFill>
        <p:spPr>
          <a:xfrm>
            <a:off x="10550375" y="465807"/>
            <a:ext cx="914479" cy="914479"/>
          </a:xfrm>
          <a:prstGeom prst="rect">
            <a:avLst/>
          </a:prstGeom>
        </p:spPr>
      </p:pic>
    </p:spTree>
    <p:extLst>
      <p:ext uri="{BB962C8B-B14F-4D97-AF65-F5344CB8AC3E}">
        <p14:creationId xmlns:p14="http://schemas.microsoft.com/office/powerpoint/2010/main" val="27587282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667265" y="244867"/>
            <a:ext cx="10956324" cy="1356360"/>
          </a:xfrm>
        </p:spPr>
        <p:txBody>
          <a:bodyPr rtlCol="0"/>
          <a:lstStyle/>
          <a:p>
            <a:r>
              <a:rPr lang="en-US" altLang="zh-CN" dirty="0" smtClean="0"/>
              <a:t>19.4</a:t>
            </a:r>
            <a:r>
              <a:rPr lang="zh-CN" altLang="zh-CN" dirty="0"/>
              <a:t>格语法和格理论提出了哪些重要概念？</a:t>
            </a:r>
          </a:p>
        </p:txBody>
      </p:sp>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741680" y="1416293"/>
            <a:ext cx="10708640" cy="5075947"/>
          </a:xfrm>
        </p:spPr>
        <p:txBody>
          <a:bodyPr>
            <a:noAutofit/>
          </a:bodyPr>
          <a:lstStyle/>
          <a:p>
            <a:pPr marL="45720" indent="0">
              <a:lnSpc>
                <a:spcPct val="150000"/>
              </a:lnSpc>
              <a:buNone/>
            </a:pPr>
            <a:r>
              <a:rPr lang="en-US" altLang="zh-CN" sz="2400" dirty="0" smtClean="0"/>
              <a:t>       </a:t>
            </a:r>
            <a:r>
              <a:rPr lang="zh-CN" altLang="zh-CN" sz="2400" dirty="0" smtClean="0"/>
              <a:t>贾林华</a:t>
            </a:r>
            <a:r>
              <a:rPr lang="zh-CN" altLang="zh-CN" sz="2400" dirty="0"/>
              <a:t>（</a:t>
            </a:r>
            <a:r>
              <a:rPr lang="en-US" altLang="zh-CN" sz="2400" dirty="0"/>
              <a:t>2014</a:t>
            </a:r>
            <a:r>
              <a:rPr lang="zh-CN" altLang="zh-CN" sz="2400" dirty="0"/>
              <a:t>）指出：美国语言学家菲尔墨于</a:t>
            </a:r>
            <a:r>
              <a:rPr lang="en-US" altLang="zh-CN" sz="2400" dirty="0"/>
              <a:t>20</a:t>
            </a:r>
            <a:r>
              <a:rPr lang="zh-CN" altLang="zh-CN" sz="2400" dirty="0"/>
              <a:t>世纪</a:t>
            </a:r>
            <a:r>
              <a:rPr lang="en-US" altLang="zh-CN" sz="2400" dirty="0"/>
              <a:t>60 </a:t>
            </a:r>
            <a:r>
              <a:rPr lang="zh-CN" altLang="zh-CN" sz="2400" dirty="0"/>
              <a:t>年代基于语言的普遍性提出了“格语法”，“格”指世界上每一种语言中“处于底层的句法－语义关系”，用“格的形式”表示特定语言中格的外在形式，其构成方式包括加缀法、异干法、助词附加法、词序制约法等</a:t>
            </a:r>
            <a:r>
              <a:rPr lang="zh-CN" altLang="zh-CN" sz="2400" dirty="0" smtClean="0"/>
              <a:t>。</a:t>
            </a:r>
            <a:endParaRPr lang="en-US" altLang="zh-CN" sz="2400" dirty="0" smtClean="0"/>
          </a:p>
          <a:p>
            <a:pPr marL="45720" indent="0">
              <a:lnSpc>
                <a:spcPct val="150000"/>
              </a:lnSpc>
              <a:buNone/>
            </a:pPr>
            <a:r>
              <a:rPr lang="en-US" altLang="zh-CN" sz="2400" dirty="0" smtClean="0"/>
              <a:t>       </a:t>
            </a:r>
            <a:r>
              <a:rPr lang="zh-CN" altLang="zh-CN" sz="2400" dirty="0" smtClean="0"/>
              <a:t>在此</a:t>
            </a:r>
            <a:r>
              <a:rPr lang="zh-CN" altLang="zh-CN" sz="2400" dirty="0"/>
              <a:t>基础上，乔姆斯基将传统语法体系中的“形态格”和格语法中的“语义格”抽象化，“语义格”成为了“题元角色”，“形态格”成为标记句法结构中名词位置的“抽象格”。这便是“格理论”。</a:t>
            </a:r>
          </a:p>
        </p:txBody>
      </p:sp>
    </p:spTree>
    <p:extLst>
      <p:ext uri="{BB962C8B-B14F-4D97-AF65-F5344CB8AC3E}">
        <p14:creationId xmlns:p14="http://schemas.microsoft.com/office/powerpoint/2010/main" val="108758927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963827" y="244867"/>
            <a:ext cx="10008459" cy="1356360"/>
          </a:xfrm>
        </p:spPr>
        <p:txBody>
          <a:bodyPr rtlCol="0"/>
          <a:lstStyle/>
          <a:p>
            <a:r>
              <a:rPr lang="en-US" altLang="zh-CN" dirty="0"/>
              <a:t>22.6</a:t>
            </a:r>
            <a:r>
              <a:rPr lang="zh-CN" altLang="zh-CN" dirty="0"/>
              <a:t>．形式句法中的投射与认知语言学中的投射有何异同？</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815546" y="1902941"/>
            <a:ext cx="10192068" cy="4397424"/>
          </a:xfrm>
        </p:spPr>
        <p:txBody>
          <a:bodyPr>
            <a:noAutofit/>
          </a:bodyPr>
          <a:lstStyle/>
          <a:p>
            <a:pPr marL="45720" indent="0">
              <a:lnSpc>
                <a:spcPct val="150000"/>
              </a:lnSpc>
              <a:buNone/>
            </a:pPr>
            <a:r>
              <a:rPr lang="en-US" altLang="zh-CN" sz="2400" dirty="0" smtClean="0"/>
              <a:t>       </a:t>
            </a:r>
            <a:r>
              <a:rPr lang="zh-CN" altLang="zh-CN" sz="2400" dirty="0" smtClean="0"/>
              <a:t>概念</a:t>
            </a:r>
            <a:r>
              <a:rPr lang="zh-CN" altLang="zh-CN" sz="2400" dirty="0"/>
              <a:t>映射理论，主旨在于说明意义是说话者在语符信号刺激下所进行的概念的跨空间映射的结果</a:t>
            </a:r>
            <a:r>
              <a:rPr lang="zh-CN" altLang="zh-CN" sz="2400" dirty="0" smtClean="0"/>
              <a:t>。</a:t>
            </a:r>
            <a:endParaRPr lang="en-US" altLang="zh-CN" sz="2400" dirty="0" smtClean="0"/>
          </a:p>
          <a:p>
            <a:pPr marL="45720" indent="0">
              <a:lnSpc>
                <a:spcPct val="150000"/>
              </a:lnSpc>
              <a:buNone/>
            </a:pPr>
            <a:r>
              <a:rPr lang="en-US" altLang="zh-CN" sz="2400" dirty="0" smtClean="0"/>
              <a:t>       </a:t>
            </a:r>
            <a:r>
              <a:rPr lang="zh-CN" altLang="zh-CN" sz="2400" dirty="0" smtClean="0"/>
              <a:t>该</a:t>
            </a:r>
            <a:r>
              <a:rPr lang="zh-CN" altLang="zh-CN" sz="2400" dirty="0"/>
              <a:t>理论运用数学中的映射原理来分析联想和认知运算过程，并认为这一过程就是使一个心理空间中的一些概念与另一个心理空间中的概念产生映射关系</a:t>
            </a:r>
            <a:r>
              <a:rPr lang="zh-CN" altLang="zh-CN" sz="2400" dirty="0" smtClean="0"/>
              <a:t>。</a:t>
            </a:r>
            <a:endParaRPr lang="en-US" altLang="zh-CN" sz="2400" dirty="0" smtClean="0"/>
          </a:p>
          <a:p>
            <a:pPr marL="45720" indent="0">
              <a:lnSpc>
                <a:spcPct val="150000"/>
              </a:lnSpc>
              <a:buNone/>
            </a:pPr>
            <a:r>
              <a:rPr lang="en-US" altLang="zh-CN" sz="2400" dirty="0" smtClean="0"/>
              <a:t>       </a:t>
            </a:r>
            <a:r>
              <a:rPr lang="zh-CN" altLang="zh-CN" sz="2400" dirty="0" smtClean="0"/>
              <a:t>人们</a:t>
            </a:r>
            <a:r>
              <a:rPr lang="zh-CN" altLang="zh-CN" sz="2400" dirty="0"/>
              <a:t>在进行思考和交际时，就是在构建心理空间的映射关系。</a:t>
            </a:r>
          </a:p>
        </p:txBody>
      </p:sp>
      <p:pic>
        <p:nvPicPr>
          <p:cNvPr id="7" name="图片 6">
            <a:extLst>
              <a:ext uri="{FF2B5EF4-FFF2-40B4-BE49-F238E27FC236}">
                <a16:creationId xmlns="" xmlns:a16="http://schemas.microsoft.com/office/drawing/2014/main" id="{B1CC8F79-E5E7-44E3-8227-656D28F35D16}"/>
              </a:ext>
            </a:extLst>
          </p:cNvPr>
          <p:cNvPicPr>
            <a:picLocks noChangeAspect="1"/>
          </p:cNvPicPr>
          <p:nvPr/>
        </p:nvPicPr>
        <p:blipFill>
          <a:blip r:embed="rId3"/>
          <a:stretch>
            <a:fillRect/>
          </a:stretch>
        </p:blipFill>
        <p:spPr>
          <a:xfrm>
            <a:off x="10550375" y="465807"/>
            <a:ext cx="914479" cy="914479"/>
          </a:xfrm>
          <a:prstGeom prst="rect">
            <a:avLst/>
          </a:prstGeom>
        </p:spPr>
      </p:pic>
    </p:spTree>
    <p:extLst>
      <p:ext uri="{BB962C8B-B14F-4D97-AF65-F5344CB8AC3E}">
        <p14:creationId xmlns:p14="http://schemas.microsoft.com/office/powerpoint/2010/main" val="314773539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963827" y="244867"/>
            <a:ext cx="10008459" cy="1356360"/>
          </a:xfrm>
        </p:spPr>
        <p:txBody>
          <a:bodyPr rtlCol="0"/>
          <a:lstStyle/>
          <a:p>
            <a:r>
              <a:rPr lang="en-US" altLang="zh-CN" dirty="0"/>
              <a:t>22.6</a:t>
            </a:r>
            <a:r>
              <a:rPr lang="zh-CN" altLang="zh-CN" dirty="0"/>
              <a:t>．形式句法中的投射与认知语言学中的投射有何异同？</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815546" y="1902941"/>
            <a:ext cx="10192068" cy="4397424"/>
          </a:xfrm>
        </p:spPr>
        <p:txBody>
          <a:bodyPr>
            <a:noAutofit/>
          </a:bodyPr>
          <a:lstStyle/>
          <a:p>
            <a:pPr marL="45720" indent="0">
              <a:buNone/>
            </a:pPr>
            <a:r>
              <a:rPr lang="zh-CN" altLang="zh-CN" sz="2400" dirty="0"/>
              <a:t>概念映射可以分为三类：投射映射、语用映射和图示映射</a:t>
            </a:r>
            <a:r>
              <a:rPr lang="zh-CN" altLang="zh-CN" sz="2400" dirty="0" smtClean="0"/>
              <a:t>。</a:t>
            </a:r>
            <a:endParaRPr lang="en-US" altLang="zh-CN" sz="2400" dirty="0" smtClean="0"/>
          </a:p>
          <a:p>
            <a:pPr marL="45720" indent="0">
              <a:buNone/>
            </a:pPr>
            <a:r>
              <a:rPr lang="zh-CN" altLang="en-US" sz="2400" dirty="0"/>
              <a:t>☛</a:t>
            </a:r>
            <a:r>
              <a:rPr lang="zh-CN" altLang="zh-CN" sz="2400" b="1" dirty="0" smtClean="0"/>
              <a:t>投射</a:t>
            </a:r>
            <a:r>
              <a:rPr lang="zh-CN" altLang="zh-CN" sz="2400" b="1" dirty="0"/>
              <a:t>映射</a:t>
            </a:r>
            <a:r>
              <a:rPr lang="zh-CN" altLang="zh-CN" sz="2400" dirty="0"/>
              <a:t>相当于联想类似的事物，即通过现实或基础空间来领悟另一个心理空间的概念</a:t>
            </a:r>
            <a:r>
              <a:rPr lang="zh-CN" altLang="zh-CN" sz="2400" dirty="0" smtClean="0"/>
              <a:t>；</a:t>
            </a:r>
            <a:endParaRPr lang="en-US" altLang="zh-CN" sz="2400" dirty="0" smtClean="0"/>
          </a:p>
          <a:p>
            <a:pPr marL="45720" indent="0">
              <a:buNone/>
            </a:pPr>
            <a:r>
              <a:rPr lang="zh-CN" altLang="en-US" sz="2400" dirty="0"/>
              <a:t>☛</a:t>
            </a:r>
            <a:r>
              <a:rPr lang="zh-CN" altLang="zh-CN" sz="2400" b="1" dirty="0" smtClean="0"/>
              <a:t>语用</a:t>
            </a:r>
            <a:r>
              <a:rPr lang="zh-CN" altLang="zh-CN" sz="2400" b="1" dirty="0"/>
              <a:t>功能映射</a:t>
            </a:r>
            <a:r>
              <a:rPr lang="zh-CN" altLang="zh-CN" sz="2400" dirty="0"/>
              <a:t>近似于联想，它是概念结构内部的相互映射。心理空间之间的概念由于先验文化和经验等作用构成联想关系。只要说话者提到其中一个概念，听话者就能启动另一个</a:t>
            </a:r>
            <a:r>
              <a:rPr lang="zh-CN" altLang="zh-CN" sz="2400" dirty="0" smtClean="0"/>
              <a:t>概念</a:t>
            </a:r>
            <a:r>
              <a:rPr lang="zh-CN" altLang="en-US" sz="2400" dirty="0" smtClean="0"/>
              <a:t>；</a:t>
            </a:r>
            <a:endParaRPr lang="en-US" altLang="zh-CN" sz="2400" dirty="0" smtClean="0"/>
          </a:p>
          <a:p>
            <a:pPr marL="45720" indent="0">
              <a:buNone/>
            </a:pPr>
            <a:r>
              <a:rPr lang="zh-CN" altLang="en-US" sz="2400" dirty="0"/>
              <a:t>☛</a:t>
            </a:r>
            <a:r>
              <a:rPr lang="zh-CN" altLang="zh-CN" sz="2400" b="1" dirty="0" smtClean="0"/>
              <a:t>图式</a:t>
            </a:r>
            <a:r>
              <a:rPr lang="zh-CN" altLang="zh-CN" sz="2400" b="1" dirty="0"/>
              <a:t>映射</a:t>
            </a:r>
            <a:r>
              <a:rPr lang="zh-CN" altLang="zh-CN" sz="2400" dirty="0"/>
              <a:t>指用抽象的图示框架或模型来理解话语，是认知图示的自上而下的投射。说话者的一个概念会引发听话人对多种概念的映射。</a:t>
            </a:r>
          </a:p>
        </p:txBody>
      </p:sp>
      <p:pic>
        <p:nvPicPr>
          <p:cNvPr id="7" name="图片 6">
            <a:extLst>
              <a:ext uri="{FF2B5EF4-FFF2-40B4-BE49-F238E27FC236}">
                <a16:creationId xmlns="" xmlns:a16="http://schemas.microsoft.com/office/drawing/2014/main" id="{B1CC8F79-E5E7-44E3-8227-656D28F35D16}"/>
              </a:ext>
            </a:extLst>
          </p:cNvPr>
          <p:cNvPicPr>
            <a:picLocks noChangeAspect="1"/>
          </p:cNvPicPr>
          <p:nvPr/>
        </p:nvPicPr>
        <p:blipFill>
          <a:blip r:embed="rId3"/>
          <a:stretch>
            <a:fillRect/>
          </a:stretch>
        </p:blipFill>
        <p:spPr>
          <a:xfrm>
            <a:off x="10550375" y="465807"/>
            <a:ext cx="914479" cy="914479"/>
          </a:xfrm>
          <a:prstGeom prst="rect">
            <a:avLst/>
          </a:prstGeom>
        </p:spPr>
      </p:pic>
    </p:spTree>
    <p:extLst>
      <p:ext uri="{BB962C8B-B14F-4D97-AF65-F5344CB8AC3E}">
        <p14:creationId xmlns:p14="http://schemas.microsoft.com/office/powerpoint/2010/main" val="404223277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934720" y="244867"/>
            <a:ext cx="10434320" cy="1356360"/>
          </a:xfrm>
        </p:spPr>
        <p:txBody>
          <a:bodyPr rtlCol="0"/>
          <a:lstStyle/>
          <a:p>
            <a:pPr rtl="0"/>
            <a:r>
              <a:rPr lang="en-US" altLang="zh-CN" dirty="0" smtClean="0">
                <a:latin typeface="Microsoft YaHei UI" panose="020B0503020204020204" pitchFamily="34" charset="-122"/>
                <a:ea typeface="Microsoft YaHei UI" panose="020B0503020204020204" pitchFamily="34" charset="-122"/>
              </a:rPr>
              <a:t>22.7</a:t>
            </a:r>
            <a:r>
              <a:rPr lang="zh-CN" altLang="en-US" dirty="0" smtClean="0"/>
              <a:t> </a:t>
            </a:r>
            <a:r>
              <a:rPr lang="zh-CN" altLang="en-US" dirty="0">
                <a:latin typeface="Microsoft YaHei UI" panose="020B0503020204020204" pitchFamily="34" charset="-122"/>
                <a:ea typeface="Microsoft YaHei UI" panose="020B0503020204020204" pitchFamily="34" charset="-122"/>
              </a:rPr>
              <a:t>结语</a:t>
            </a:r>
          </a:p>
        </p:txBody>
      </p:sp>
      <p:sp>
        <p:nvSpPr>
          <p:cNvPr id="6" name="内容占位符 5">
            <a:extLst>
              <a:ext uri="{FF2B5EF4-FFF2-40B4-BE49-F238E27FC236}">
                <a16:creationId xmlns="" xmlns:a16="http://schemas.microsoft.com/office/drawing/2014/main" id="{898A2965-2BE7-41AC-8102-BD7E2E7DA7B4}"/>
              </a:ext>
            </a:extLst>
          </p:cNvPr>
          <p:cNvSpPr>
            <a:spLocks noGrp="1"/>
          </p:cNvSpPr>
          <p:nvPr>
            <p:ph idx="1"/>
          </p:nvPr>
        </p:nvSpPr>
        <p:spPr>
          <a:xfrm>
            <a:off x="822960" y="1402080"/>
            <a:ext cx="10546080" cy="5059680"/>
          </a:xfrm>
        </p:spPr>
        <p:txBody>
          <a:bodyPr>
            <a:normAutofit/>
          </a:bodyPr>
          <a:lstStyle/>
          <a:p>
            <a:pPr marL="45720" indent="0">
              <a:lnSpc>
                <a:spcPct val="150000"/>
              </a:lnSpc>
              <a:buNone/>
            </a:pPr>
            <a:r>
              <a:rPr lang="en-US" altLang="zh-CN" sz="2400" dirty="0" smtClean="0"/>
              <a:t>       </a:t>
            </a:r>
            <a:r>
              <a:rPr lang="zh-CN" altLang="zh-CN" sz="2400" dirty="0" smtClean="0"/>
              <a:t>动词</a:t>
            </a:r>
            <a:r>
              <a:rPr lang="zh-CN" altLang="zh-CN" sz="2400" dirty="0"/>
              <a:t>的搭配并非语法规定这么简单，其背后是有语言规律可循的</a:t>
            </a:r>
            <a:r>
              <a:rPr lang="zh-CN" altLang="zh-CN" sz="2400" dirty="0" smtClean="0"/>
              <a:t>。</a:t>
            </a:r>
            <a:endParaRPr lang="en-US" altLang="zh-CN" sz="2400" dirty="0" smtClean="0"/>
          </a:p>
          <a:p>
            <a:pPr marL="45720" indent="0">
              <a:lnSpc>
                <a:spcPct val="150000"/>
              </a:lnSpc>
              <a:buNone/>
            </a:pPr>
            <a:r>
              <a:rPr lang="en-US" altLang="zh-CN" sz="2400" dirty="0"/>
              <a:t> </a:t>
            </a:r>
            <a:r>
              <a:rPr lang="en-US" altLang="zh-CN" sz="2400" dirty="0" smtClean="0"/>
              <a:t>      </a:t>
            </a:r>
            <a:r>
              <a:rPr lang="zh-CN" altLang="zh-CN" sz="2400" dirty="0" smtClean="0"/>
              <a:t>动词</a:t>
            </a:r>
            <a:r>
              <a:rPr lang="zh-CN" altLang="zh-CN" sz="2400" dirty="0"/>
              <a:t>的意义影响句法结构，句法投射理论正是探索语义和句法对应关系的理论</a:t>
            </a:r>
            <a:r>
              <a:rPr lang="zh-CN" altLang="zh-CN" sz="2400" dirty="0" smtClean="0"/>
              <a:t>。</a:t>
            </a:r>
            <a:endParaRPr lang="en-US" altLang="zh-CN" sz="2400" dirty="0" smtClean="0"/>
          </a:p>
          <a:p>
            <a:pPr marL="45720" indent="0">
              <a:lnSpc>
                <a:spcPct val="150000"/>
              </a:lnSpc>
              <a:buNone/>
            </a:pPr>
            <a:r>
              <a:rPr lang="en-US" altLang="zh-CN" sz="2400" dirty="0"/>
              <a:t> </a:t>
            </a:r>
            <a:r>
              <a:rPr lang="en-US" altLang="zh-CN" sz="2400" dirty="0" smtClean="0"/>
              <a:t>      </a:t>
            </a:r>
            <a:r>
              <a:rPr lang="zh-CN" altLang="zh-CN" sz="2400" dirty="0" smtClean="0"/>
              <a:t>从</a:t>
            </a:r>
            <a:r>
              <a:rPr lang="zh-CN" altLang="zh-CN" sz="2400" dirty="0"/>
              <a:t>提出背景、定义、模式、局限性以及与认知语言学中的投射的比较等不同角度对句法投射理论进行大体介绍，不仅能加深我们对句法映射理论的了解，也对我们学会用理论分析句法结构有所帮助，具有十分重要的意义。</a:t>
            </a:r>
          </a:p>
        </p:txBody>
      </p:sp>
      <p:pic>
        <p:nvPicPr>
          <p:cNvPr id="4" name="图形 3" descr="铅笔">
            <a:extLst>
              <a:ext uri="{FF2B5EF4-FFF2-40B4-BE49-F238E27FC236}">
                <a16:creationId xmlns="" xmlns:a16="http://schemas.microsoft.com/office/drawing/2014/main" id="{68BF6D2B-AE36-4885-9DC6-FBC1D6AC8773}"/>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3720926" y="439703"/>
            <a:ext cx="767542" cy="767542"/>
          </a:xfrm>
          <a:prstGeom prst="rect">
            <a:avLst/>
          </a:prstGeom>
        </p:spPr>
      </p:pic>
    </p:spTree>
    <p:extLst>
      <p:ext uri="{BB962C8B-B14F-4D97-AF65-F5344CB8AC3E}">
        <p14:creationId xmlns:p14="http://schemas.microsoft.com/office/powerpoint/2010/main" val="56818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181F489-B701-4C74-9747-27C8656A89CC}"/>
              </a:ext>
            </a:extLst>
          </p:cNvPr>
          <p:cNvSpPr>
            <a:spLocks noGrp="1"/>
          </p:cNvSpPr>
          <p:nvPr>
            <p:ph type="ctrTitle"/>
          </p:nvPr>
        </p:nvSpPr>
        <p:spPr/>
        <p:txBody>
          <a:bodyPr rtlCol="0">
            <a:normAutofit/>
          </a:bodyPr>
          <a:lstStyle/>
          <a:p>
            <a:pPr rtl="0"/>
            <a:r>
              <a:rPr lang="zh-CN" altLang="en-US" u="sng" dirty="0"/>
              <a:t>感谢观看！</a:t>
            </a:r>
            <a:endParaRPr lang="zh-CN" altLang="en-US" u="sng"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15358876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659026" y="244867"/>
            <a:ext cx="10733903" cy="1356360"/>
          </a:xfrm>
        </p:spPr>
        <p:txBody>
          <a:bodyPr rtlCol="0"/>
          <a:lstStyle/>
          <a:p>
            <a:r>
              <a:rPr lang="en-US" altLang="zh-CN" dirty="0" smtClean="0"/>
              <a:t>19.4</a:t>
            </a:r>
            <a:r>
              <a:rPr lang="zh-CN" altLang="zh-CN" dirty="0"/>
              <a:t>格语法和格理论提出了哪些重要概念？</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786947" y="1213165"/>
            <a:ext cx="10637520" cy="4744921"/>
          </a:xfrm>
        </p:spPr>
        <p:txBody>
          <a:bodyPr>
            <a:noAutofit/>
          </a:bodyPr>
          <a:lstStyle/>
          <a:p>
            <a:pPr marL="45720" indent="0">
              <a:lnSpc>
                <a:spcPct val="100000"/>
              </a:lnSpc>
              <a:buNone/>
            </a:pPr>
            <a:r>
              <a:rPr lang="zh-CN" altLang="zh-CN" sz="2400" b="1" dirty="0"/>
              <a:t>（一）格的指派规则</a:t>
            </a:r>
          </a:p>
          <a:p>
            <a:pPr marL="45720" indent="0">
              <a:lnSpc>
                <a:spcPct val="100000"/>
              </a:lnSpc>
              <a:buNone/>
            </a:pPr>
            <a:r>
              <a:rPr lang="zh-CN" altLang="zh-CN" sz="2400" dirty="0"/>
              <a:t>根据</a:t>
            </a:r>
            <a:r>
              <a:rPr lang="en-US" altLang="zh-CN" sz="2400" dirty="0" err="1"/>
              <a:t>Lasnik</a:t>
            </a:r>
            <a:r>
              <a:rPr lang="zh-CN" altLang="zh-CN" sz="2400" dirty="0"/>
              <a:t>的归纳，格的指派规则核心内容有三点</a:t>
            </a:r>
            <a:r>
              <a:rPr lang="zh-CN" altLang="zh-CN" sz="2400" dirty="0" smtClean="0"/>
              <a:t>：</a:t>
            </a:r>
            <a:endParaRPr lang="en-US" altLang="zh-CN" sz="2400" dirty="0" smtClean="0"/>
          </a:p>
          <a:p>
            <a:pPr marL="45720" indent="0">
              <a:lnSpc>
                <a:spcPct val="100000"/>
              </a:lnSpc>
              <a:buNone/>
            </a:pPr>
            <a:r>
              <a:rPr lang="zh-CN" altLang="en-US" sz="2400" dirty="0"/>
              <a:t>☛ </a:t>
            </a:r>
            <a:r>
              <a:rPr lang="en-US" altLang="zh-CN" sz="2400" dirty="0" smtClean="0"/>
              <a:t>NP</a:t>
            </a:r>
            <a:r>
              <a:rPr lang="zh-CN" altLang="zh-CN" sz="2400" dirty="0"/>
              <a:t>被</a:t>
            </a:r>
            <a:r>
              <a:rPr lang="en-US" altLang="zh-CN" sz="2400" dirty="0"/>
              <a:t>P</a:t>
            </a:r>
            <a:r>
              <a:rPr lang="zh-CN" altLang="zh-CN" sz="2400" dirty="0"/>
              <a:t>或某些标记性动词管辖时为斜格</a:t>
            </a:r>
            <a:r>
              <a:rPr lang="zh-CN" altLang="zh-CN" sz="2400" dirty="0" smtClean="0"/>
              <a:t>；</a:t>
            </a:r>
            <a:endParaRPr lang="en-US" altLang="zh-CN" sz="2400" dirty="0" smtClean="0"/>
          </a:p>
          <a:p>
            <a:pPr marL="45720" indent="0">
              <a:lnSpc>
                <a:spcPct val="100000"/>
              </a:lnSpc>
              <a:buNone/>
            </a:pPr>
            <a:r>
              <a:rPr lang="zh-CN" altLang="en-US" sz="2400" dirty="0"/>
              <a:t>☛ </a:t>
            </a:r>
            <a:r>
              <a:rPr lang="en-US" altLang="zh-CN" sz="2400" dirty="0" smtClean="0"/>
              <a:t>NP</a:t>
            </a:r>
            <a:r>
              <a:rPr lang="zh-CN" altLang="zh-CN" sz="2400" dirty="0"/>
              <a:t>被</a:t>
            </a:r>
            <a:r>
              <a:rPr lang="en-US" altLang="zh-CN" sz="2400" dirty="0"/>
              <a:t>V</a:t>
            </a:r>
            <a:r>
              <a:rPr lang="zh-CN" altLang="zh-CN" sz="2400" dirty="0"/>
              <a:t>管辖时为宾格</a:t>
            </a:r>
            <a:r>
              <a:rPr lang="zh-CN" altLang="zh-CN" sz="2400" dirty="0" smtClean="0"/>
              <a:t>；</a:t>
            </a:r>
            <a:endParaRPr lang="en-US" altLang="zh-CN" sz="2400" dirty="0" smtClean="0"/>
          </a:p>
          <a:p>
            <a:pPr marL="45720" indent="0">
              <a:lnSpc>
                <a:spcPct val="100000"/>
              </a:lnSpc>
              <a:buNone/>
            </a:pPr>
            <a:r>
              <a:rPr lang="zh-CN" altLang="en-US" sz="2400" dirty="0"/>
              <a:t>☛ </a:t>
            </a:r>
            <a:r>
              <a:rPr lang="en-US" altLang="zh-CN" sz="2400" dirty="0" smtClean="0"/>
              <a:t>NP</a:t>
            </a:r>
            <a:r>
              <a:rPr lang="zh-CN" altLang="zh-CN" sz="2400" dirty="0"/>
              <a:t>被</a:t>
            </a:r>
            <a:r>
              <a:rPr lang="en-US" altLang="zh-CN" sz="2400" dirty="0"/>
              <a:t>Tense</a:t>
            </a:r>
            <a:r>
              <a:rPr lang="zh-CN" altLang="zh-CN" sz="2400" dirty="0"/>
              <a:t>管辖时为主格（戴曼纯，</a:t>
            </a:r>
            <a:r>
              <a:rPr lang="en-US" altLang="zh-CN" sz="2400" dirty="0"/>
              <a:t>2011</a:t>
            </a:r>
            <a:r>
              <a:rPr lang="zh-CN" altLang="zh-CN" sz="2400" dirty="0"/>
              <a:t>）</a:t>
            </a:r>
            <a:r>
              <a:rPr lang="zh-CN" altLang="zh-CN" sz="2400" dirty="0" smtClean="0"/>
              <a:t>。</a:t>
            </a:r>
            <a:endParaRPr lang="en-US" altLang="zh-CN" sz="2400" dirty="0" smtClean="0"/>
          </a:p>
          <a:p>
            <a:pPr marL="45720" indent="0">
              <a:lnSpc>
                <a:spcPct val="100000"/>
              </a:lnSpc>
              <a:buNone/>
            </a:pPr>
            <a:r>
              <a:rPr lang="zh-CN" altLang="zh-CN" sz="2400" dirty="0" smtClean="0"/>
              <a:t>乔姆斯基</a:t>
            </a:r>
            <a:r>
              <a:rPr lang="zh-CN" altLang="zh-CN" sz="2400" dirty="0"/>
              <a:t>认为英语句子构成如下：</a:t>
            </a:r>
            <a:r>
              <a:rPr lang="en-US" altLang="zh-CN" sz="2400" dirty="0"/>
              <a:t>S + NP + INFL (inflection) + VP</a:t>
            </a:r>
            <a:r>
              <a:rPr lang="zh-CN" altLang="zh-CN" sz="2400" dirty="0" smtClean="0"/>
              <a:t>。</a:t>
            </a:r>
            <a:endParaRPr lang="en-US" altLang="zh-CN" sz="2400" dirty="0" smtClean="0"/>
          </a:p>
          <a:p>
            <a:pPr marL="45720" indent="0">
              <a:lnSpc>
                <a:spcPct val="100000"/>
              </a:lnSpc>
              <a:buNone/>
            </a:pPr>
            <a:r>
              <a:rPr lang="zh-CN" altLang="zh-CN" sz="2400" dirty="0" smtClean="0"/>
              <a:t>其中</a:t>
            </a:r>
            <a:r>
              <a:rPr lang="zh-CN" altLang="zh-CN" sz="2400" dirty="0"/>
              <a:t>，</a:t>
            </a:r>
            <a:r>
              <a:rPr lang="en-US" altLang="zh-CN" sz="2400" dirty="0"/>
              <a:t>INFL [+Tense]/ [-Tense] AGR (agreement)</a:t>
            </a:r>
            <a:r>
              <a:rPr lang="zh-CN" altLang="zh-CN" sz="2400" dirty="0"/>
              <a:t>。</a:t>
            </a:r>
            <a:r>
              <a:rPr lang="en-US" altLang="zh-CN" sz="2400" dirty="0"/>
              <a:t>[+ Tense]</a:t>
            </a:r>
            <a:r>
              <a:rPr lang="zh-CN" altLang="zh-CN" sz="2400" dirty="0"/>
              <a:t>具有指派主格的功能，而</a:t>
            </a:r>
            <a:r>
              <a:rPr lang="en-US" altLang="zh-CN" sz="2400" dirty="0"/>
              <a:t>[-Tense]</a:t>
            </a:r>
            <a:r>
              <a:rPr lang="zh-CN" altLang="zh-CN" sz="2400" dirty="0"/>
              <a:t>没有指派主格的功能。主格指派规则规定，如果一个</a:t>
            </a:r>
            <a:r>
              <a:rPr lang="en-US" altLang="zh-CN" sz="2400" dirty="0"/>
              <a:t>NP</a:t>
            </a:r>
            <a:r>
              <a:rPr lang="zh-CN" altLang="zh-CN" sz="2400" dirty="0"/>
              <a:t>受</a:t>
            </a:r>
            <a:r>
              <a:rPr lang="en-US" altLang="zh-CN" sz="2400" dirty="0"/>
              <a:t>[+Tense]</a:t>
            </a:r>
            <a:r>
              <a:rPr lang="zh-CN" altLang="zh-CN" sz="2400" dirty="0"/>
              <a:t>支配，那么</a:t>
            </a:r>
            <a:r>
              <a:rPr lang="en-US" altLang="zh-CN" sz="2400" dirty="0"/>
              <a:t>[+Tense]</a:t>
            </a:r>
            <a:r>
              <a:rPr lang="zh-CN" altLang="zh-CN" sz="2400" dirty="0"/>
              <a:t>就指派给这个</a:t>
            </a:r>
            <a:r>
              <a:rPr lang="en-US" altLang="zh-CN" sz="2400" dirty="0"/>
              <a:t>NP[+nominative]</a:t>
            </a:r>
            <a:r>
              <a:rPr lang="zh-CN" altLang="zh-CN" sz="2400" dirty="0"/>
              <a:t>特征，限主格</a:t>
            </a:r>
            <a:r>
              <a:rPr lang="zh-CN" altLang="zh-CN" sz="2400" dirty="0" smtClean="0"/>
              <a:t>特征</a:t>
            </a:r>
            <a:r>
              <a:rPr lang="zh-CN" altLang="en-US" sz="2400" dirty="0"/>
              <a:t>。</a:t>
            </a:r>
            <a:endParaRPr lang="en-US" altLang="zh-CN" sz="2400" dirty="0" smtClean="0"/>
          </a:p>
        </p:txBody>
      </p:sp>
    </p:spTree>
    <p:extLst>
      <p:ext uri="{BB962C8B-B14F-4D97-AF65-F5344CB8AC3E}">
        <p14:creationId xmlns:p14="http://schemas.microsoft.com/office/powerpoint/2010/main" val="11252886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53DD3-C27C-457D-ADDD-066D01CB95CA}"/>
              </a:ext>
            </a:extLst>
          </p:cNvPr>
          <p:cNvSpPr>
            <a:spLocks noGrp="1"/>
          </p:cNvSpPr>
          <p:nvPr>
            <p:ph type="title"/>
          </p:nvPr>
        </p:nvSpPr>
        <p:spPr>
          <a:xfrm>
            <a:off x="659026" y="244867"/>
            <a:ext cx="10733903" cy="1356360"/>
          </a:xfrm>
        </p:spPr>
        <p:txBody>
          <a:bodyPr rtlCol="0"/>
          <a:lstStyle/>
          <a:p>
            <a:r>
              <a:rPr lang="en-US" altLang="zh-CN" dirty="0" smtClean="0"/>
              <a:t>19.4</a:t>
            </a:r>
            <a:r>
              <a:rPr lang="zh-CN" altLang="zh-CN" dirty="0"/>
              <a:t>格语法和格理论提出了哪些重要概念？</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a:extLst>
              <a:ext uri="{FF2B5EF4-FFF2-40B4-BE49-F238E27FC236}">
                <a16:creationId xmlns="" xmlns:a16="http://schemas.microsoft.com/office/drawing/2014/main" id="{906F4D91-CA2F-47AE-A935-F6E5C36E46E2}"/>
              </a:ext>
            </a:extLst>
          </p:cNvPr>
          <p:cNvSpPr>
            <a:spLocks noGrp="1"/>
          </p:cNvSpPr>
          <p:nvPr>
            <p:ph idx="1"/>
          </p:nvPr>
        </p:nvSpPr>
        <p:spPr>
          <a:xfrm>
            <a:off x="786947" y="1620570"/>
            <a:ext cx="10637520" cy="4337516"/>
          </a:xfrm>
        </p:spPr>
        <p:txBody>
          <a:bodyPr>
            <a:noAutofit/>
          </a:bodyPr>
          <a:lstStyle/>
          <a:p>
            <a:pPr marL="45720" indent="0">
              <a:lnSpc>
                <a:spcPct val="100000"/>
              </a:lnSpc>
              <a:buNone/>
            </a:pPr>
            <a:r>
              <a:rPr lang="zh-CN" altLang="zh-CN" sz="2400" b="1" dirty="0"/>
              <a:t>（一）格的指派规则</a:t>
            </a:r>
          </a:p>
          <a:p>
            <a:pPr marL="45720" indent="0">
              <a:lnSpc>
                <a:spcPct val="100000"/>
              </a:lnSpc>
              <a:buNone/>
            </a:pPr>
            <a:r>
              <a:rPr lang="zh-CN" altLang="en-US" sz="2400" dirty="0" smtClean="0"/>
              <a:t>例</a:t>
            </a:r>
            <a:r>
              <a:rPr lang="zh-CN" altLang="zh-CN" sz="2400" dirty="0" smtClean="0"/>
              <a:t>如：</a:t>
            </a:r>
            <a:r>
              <a:rPr lang="en-US" altLang="zh-CN" sz="2400" dirty="0" smtClean="0"/>
              <a:t>(</a:t>
            </a:r>
            <a:r>
              <a:rPr lang="en-US" altLang="zh-CN" sz="2400" dirty="0"/>
              <a:t>4)  I don’t believe that she will marry you.</a:t>
            </a:r>
            <a:endParaRPr lang="zh-CN" altLang="zh-CN" sz="2400" dirty="0"/>
          </a:p>
          <a:p>
            <a:pPr marL="45720" indent="0">
              <a:lnSpc>
                <a:spcPct val="100000"/>
              </a:lnSpc>
              <a:buNone/>
            </a:pPr>
            <a:r>
              <a:rPr lang="zh-CN" altLang="zh-CN" sz="2400" dirty="0"/>
              <a:t>该句的主句和小句中的动词都有时态，因而</a:t>
            </a:r>
            <a:r>
              <a:rPr lang="en-US" altLang="zh-CN" sz="2400" dirty="0"/>
              <a:t>[+Tense]</a:t>
            </a:r>
            <a:r>
              <a:rPr lang="zh-CN" altLang="zh-CN" sz="2400" dirty="0"/>
              <a:t>可指派“</a:t>
            </a:r>
            <a:r>
              <a:rPr lang="en-US" altLang="zh-CN" sz="2400" dirty="0"/>
              <a:t>I</a:t>
            </a:r>
            <a:r>
              <a:rPr lang="zh-CN" altLang="zh-CN" sz="2400" dirty="0"/>
              <a:t>”和“</a:t>
            </a:r>
            <a:r>
              <a:rPr lang="en-US" altLang="zh-CN" sz="2400" dirty="0"/>
              <a:t>she</a:t>
            </a:r>
            <a:r>
              <a:rPr lang="zh-CN" altLang="zh-CN" sz="2400" dirty="0"/>
              <a:t>”“主格”特征</a:t>
            </a:r>
            <a:r>
              <a:rPr lang="zh-CN" altLang="zh-CN" sz="2400" dirty="0" smtClean="0"/>
              <a:t>。</a:t>
            </a:r>
            <a:endParaRPr lang="en-US" altLang="zh-CN" sz="2400" dirty="0" smtClean="0"/>
          </a:p>
          <a:p>
            <a:pPr marL="45720" indent="0">
              <a:lnSpc>
                <a:spcPct val="100000"/>
              </a:lnSpc>
              <a:buNone/>
            </a:pPr>
            <a:r>
              <a:rPr lang="en-US" altLang="zh-CN" sz="2400" dirty="0" smtClean="0"/>
              <a:t>------------------------------------------------------------------------------</a:t>
            </a:r>
            <a:endParaRPr lang="en-US" altLang="zh-CN" sz="2400" dirty="0"/>
          </a:p>
          <a:p>
            <a:pPr marL="45720" indent="0">
              <a:lnSpc>
                <a:spcPct val="100000"/>
              </a:lnSpc>
              <a:buNone/>
            </a:pPr>
            <a:r>
              <a:rPr lang="zh-CN" altLang="zh-CN" sz="2400" dirty="0" smtClean="0"/>
              <a:t>总结</a:t>
            </a:r>
            <a:r>
              <a:rPr lang="zh-CN" altLang="zh-CN" sz="2400" dirty="0"/>
              <a:t>来说，英语时态都有一个主格主语，非时态句（如不定式）没有主格主语。这其实是“</a:t>
            </a:r>
            <a:r>
              <a:rPr lang="en-US" altLang="zh-CN" sz="2400" dirty="0"/>
              <a:t>NP</a:t>
            </a:r>
            <a:r>
              <a:rPr lang="zh-CN" altLang="zh-CN" sz="2400" dirty="0"/>
              <a:t>被</a:t>
            </a:r>
            <a:r>
              <a:rPr lang="en-US" altLang="zh-CN" sz="2400" dirty="0"/>
              <a:t>Tense</a:t>
            </a:r>
            <a:r>
              <a:rPr lang="zh-CN" altLang="zh-CN" sz="2400" dirty="0"/>
              <a:t>管辖时为主格”的具体解释</a:t>
            </a:r>
            <a:r>
              <a:rPr lang="zh-CN" altLang="zh-CN" sz="2400" dirty="0" smtClean="0"/>
              <a:t>。</a:t>
            </a:r>
            <a:endParaRPr lang="zh-CN" altLang="zh-CN" sz="2400" dirty="0"/>
          </a:p>
        </p:txBody>
      </p:sp>
    </p:spTree>
    <p:extLst>
      <p:ext uri="{BB962C8B-B14F-4D97-AF65-F5344CB8AC3E}">
        <p14:creationId xmlns:p14="http://schemas.microsoft.com/office/powerpoint/2010/main" val="3980650974"/>
      </p:ext>
    </p:extLst>
  </p:cSld>
  <p:clrMapOvr>
    <a:masterClrMapping/>
  </p:clrMapOvr>
</p:sld>
</file>

<file path=ppt/theme/theme1.xml><?xml version="1.0" encoding="utf-8"?>
<a:theme xmlns:a="http://schemas.openxmlformats.org/drawingml/2006/main" name="基础">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 xmlns:thm15="http://schemas.microsoft.com/office/thememl/2012/main" name="Office_30450635_TF55885775" id="{6B08EFA3-A778-4242-9E11-C9CB3BFDF5DB}" vid="{354D5E5C-5D89-4BD4-835F-86B3F4DA7A5C}"/>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办公室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学生行为教师行为</Template>
  <TotalTime>565</TotalTime>
  <Words>10293</Words>
  <Application>Microsoft Office PowerPoint</Application>
  <PresentationFormat>自定义</PresentationFormat>
  <Paragraphs>442</Paragraphs>
  <Slides>73</Slides>
  <Notes>73</Notes>
  <HiddenSlides>0</HiddenSlides>
  <MMClips>0</MMClips>
  <ScaleCrop>false</ScaleCrop>
  <HeadingPairs>
    <vt:vector size="4" baseType="variant">
      <vt:variant>
        <vt:lpstr>主题</vt:lpstr>
      </vt:variant>
      <vt:variant>
        <vt:i4>1</vt:i4>
      </vt:variant>
      <vt:variant>
        <vt:lpstr>幻灯片标题</vt:lpstr>
      </vt:variant>
      <vt:variant>
        <vt:i4>73</vt:i4>
      </vt:variant>
    </vt:vector>
  </HeadingPairs>
  <TitlesOfParts>
    <vt:vector size="74" baseType="lpstr">
      <vt:lpstr>基础</vt:lpstr>
      <vt:lpstr>19. 人有人格，词有词格</vt:lpstr>
      <vt:lpstr>目录</vt:lpstr>
      <vt:lpstr>19.1 故事缘起</vt:lpstr>
      <vt:lpstr>19.2故事引发的思考 </vt:lpstr>
      <vt:lpstr>19.3 格是什么？格是怎样实现的？</vt:lpstr>
      <vt:lpstr>19.3 格是什么？格是怎样实现的？</vt:lpstr>
      <vt:lpstr>19.4格语法和格理论提出了哪些重要概念？</vt:lpstr>
      <vt:lpstr>19.4格语法和格理论提出了哪些重要概念？</vt:lpstr>
      <vt:lpstr>19.4格语法和格理论提出了哪些重要概念？</vt:lpstr>
      <vt:lpstr>19.4格语法和格理论提出了哪些重要概念？</vt:lpstr>
      <vt:lpstr>19.4格语法和格理论提出了哪些重要概念？</vt:lpstr>
      <vt:lpstr>19.4格语法和格理论提出了哪些重要概念？</vt:lpstr>
      <vt:lpstr>19.4格语法和格理论提出了哪些重要概念？</vt:lpstr>
      <vt:lpstr>19.4格语法和格理论提出了哪些重要概念？</vt:lpstr>
      <vt:lpstr>19.4格语法和格理论提出了哪些重要概念？</vt:lpstr>
      <vt:lpstr>19.4格语法和格理论提出了哪些重要概念？</vt:lpstr>
      <vt:lpstr>19.4格语法和格理论提出了哪些重要概念？</vt:lpstr>
      <vt:lpstr>19.4格语法和格理论提出了哪些重要概念？</vt:lpstr>
      <vt:lpstr>19.4格语法和格理论提出了哪些重要概念？</vt:lpstr>
      <vt:lpstr>19.5 格理论对语言学习有什么启发？</vt:lpstr>
      <vt:lpstr>19.5 格理论对语言学习有什么启发？</vt:lpstr>
      <vt:lpstr>19.5 格理论对语言学习有什么启发？</vt:lpstr>
      <vt:lpstr>19.6 结语</vt:lpstr>
      <vt:lpstr>20.名词与动词躲猫猫</vt:lpstr>
      <vt:lpstr>目录</vt:lpstr>
      <vt:lpstr>20.1 故事缘起</vt:lpstr>
      <vt:lpstr>20.2 故事引发的思考 </vt:lpstr>
      <vt:lpstr>20.3什么是题元角色？</vt:lpstr>
      <vt:lpstr>20.3什么是题元角色？</vt:lpstr>
      <vt:lpstr>20.3什么是题元角色？</vt:lpstr>
      <vt:lpstr>20.4 什么是论元？</vt:lpstr>
      <vt:lpstr>20.4 什么是论元？</vt:lpstr>
      <vt:lpstr>20.5．什么是论元结构？</vt:lpstr>
      <vt:lpstr>20.5．什么是论元结构？</vt:lpstr>
      <vt:lpstr>20.5．什么是论元结构？</vt:lpstr>
      <vt:lpstr>20.5．什么是论元结构？</vt:lpstr>
      <vt:lpstr>20.6 结语</vt:lpstr>
      <vt:lpstr>21.词汇的呼应：约束与被约束</vt:lpstr>
      <vt:lpstr>目录</vt:lpstr>
      <vt:lpstr>21.1 故事缘起</vt:lpstr>
      <vt:lpstr>21.2 故事引发的思考 </vt:lpstr>
      <vt:lpstr>21.3什么是约束理论？什么是辖域？</vt:lpstr>
      <vt:lpstr>21.3什么是约束理论？什么是辖域？</vt:lpstr>
      <vt:lpstr>21.3什么是约束理论？什么是辖域？</vt:lpstr>
      <vt:lpstr>21.4．约束理论的照应关系体现在哪些方面？</vt:lpstr>
      <vt:lpstr>21.4．约束理论的照应关系体现在哪些方面？</vt:lpstr>
      <vt:lpstr>21.4．约束理论的照应关系体现在哪些方面？</vt:lpstr>
      <vt:lpstr>21.4 约束理论的照应关系体现在哪些方面？</vt:lpstr>
      <vt:lpstr>21.4 约束理论的照应关系体现在哪些方面？</vt:lpstr>
      <vt:lpstr>21.4 约束理论的照应关系体现在哪些方面？</vt:lpstr>
      <vt:lpstr>21. 5 约束理论存在哪些问题？</vt:lpstr>
      <vt:lpstr>21. 5 约束理论存在哪些问题？</vt:lpstr>
      <vt:lpstr>21.6 结语</vt:lpstr>
      <vt:lpstr>22.词汇向句法的投影</vt:lpstr>
      <vt:lpstr>目录</vt:lpstr>
      <vt:lpstr>22.1 故事缘起</vt:lpstr>
      <vt:lpstr>22.2 故事引发的思考 </vt:lpstr>
      <vt:lpstr>22.3什么是投射理论？是在何种背景下提出的？它是如何处理词汇语义的？</vt:lpstr>
      <vt:lpstr>22.3什么是投射理论？是在何种背景下提出的？它是如何处理词汇语义的？</vt:lpstr>
      <vt:lpstr>22.3什么是投射理论？是在何种背景下提出的？它是如何处理词汇语义的？</vt:lpstr>
      <vt:lpstr>22.3什么是投射理论？是在何种背景下提出的？它是如何处理词汇语义的？</vt:lpstr>
      <vt:lpstr>22.4. 映射的模式有哪些？为何产生众多的映射模式? 怎样产生映射？</vt:lpstr>
      <vt:lpstr>22.4. 映射的模式有哪些？为何产生众多的映射模式? 怎样产生映射？</vt:lpstr>
      <vt:lpstr>22.4. 映射的模式有哪些？为何产生众多的映射模式? 怎样产生映射？</vt:lpstr>
      <vt:lpstr>22.4. 映射的模式有哪些？为何产生众多的映射模式? 怎样产生映射？</vt:lpstr>
      <vt:lpstr>22.5．映射理论能解释所有的论元实现形式吗？理论的局限性在哪里？</vt:lpstr>
      <vt:lpstr>22.6．形式句法中的投射与认知语言学中的投射有何异同？</vt:lpstr>
      <vt:lpstr>22.6．形式句法中的投射与认知语言学中的投射有何异同？</vt:lpstr>
      <vt:lpstr>22.6．形式句法中的投射与认知语言学中的投射有何异同？</vt:lpstr>
      <vt:lpstr>22.6．形式句法中的投射与认知语言学中的投射有何异同？</vt:lpstr>
      <vt:lpstr>22.6．形式句法中的投射与认知语言学中的投射有何异同？</vt:lpstr>
      <vt:lpstr>22.7 结语</vt:lpstr>
      <vt:lpstr>感谢观看！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32. 什么是火星文？</dc:title>
  <dc:creator>Xie Sutina</dc:creator>
  <cp:lastModifiedBy>史露露</cp:lastModifiedBy>
  <cp:revision>37</cp:revision>
  <dcterms:created xsi:type="dcterms:W3CDTF">2021-12-20T02:23:42Z</dcterms:created>
  <dcterms:modified xsi:type="dcterms:W3CDTF">2021-12-28T08:38:28Z</dcterms:modified>
</cp:coreProperties>
</file>